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0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695" r:id="rId13"/>
    <p:sldId id="80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613" r:id="rId43"/>
    <p:sldId id="614" r:id="rId44"/>
    <p:sldId id="615" r:id="rId45"/>
    <p:sldId id="616" r:id="rId46"/>
    <p:sldId id="807" r:id="rId47"/>
    <p:sldId id="299" r:id="rId48"/>
    <p:sldId id="8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699" r:id="rId98"/>
    <p:sldId id="700" r:id="rId99"/>
    <p:sldId id="701" r:id="rId100"/>
    <p:sldId id="702" r:id="rId101"/>
    <p:sldId id="703" r:id="rId102"/>
    <p:sldId id="362" r:id="rId103"/>
    <p:sldId id="697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2" r:id="rId112"/>
    <p:sldId id="373" r:id="rId113"/>
    <p:sldId id="374" r:id="rId114"/>
    <p:sldId id="380" r:id="rId115"/>
    <p:sldId id="381" r:id="rId116"/>
    <p:sldId id="382" r:id="rId117"/>
    <p:sldId id="383" r:id="rId118"/>
    <p:sldId id="704" r:id="rId119"/>
  </p:sldIdLst>
  <p:sldSz cx="14630400" cy="8229600"/>
  <p:notesSz cx="14630400" cy="82296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6">
          <p15:clr>
            <a:srgbClr val="A4A3A4"/>
          </p15:clr>
        </p15:guide>
        <p15:guide id="2" pos="22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91" autoAdjust="0"/>
  </p:normalViewPr>
  <p:slideViewPr>
    <p:cSldViewPr>
      <p:cViewPr varScale="1">
        <p:scale>
          <a:sx n="76" d="100"/>
          <a:sy n="76" d="100"/>
        </p:scale>
        <p:origin x="120" y="150"/>
      </p:cViewPr>
      <p:guideLst>
        <p:guide orient="horz" pos="2836"/>
        <p:guide pos="22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524992" cy="3716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7679305" y="0"/>
            <a:ext cx="13524992" cy="3716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383768" y="925830"/>
            <a:ext cx="4443984" cy="249974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3121152" y="3564446"/>
            <a:ext cx="24969216" cy="291636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035023"/>
            <a:ext cx="13524992" cy="3716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7679305" y="7035023"/>
            <a:ext cx="13524992" cy="3716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384213" y="925513"/>
            <a:ext cx="4443412" cy="2500312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5498" y="302768"/>
            <a:ext cx="13519403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6476" y="1882140"/>
            <a:ext cx="853744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7269" y="3616705"/>
            <a:ext cx="12595860" cy="472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8229597"/>
                </a:moveTo>
                <a:lnTo>
                  <a:pt x="14630400" y="0"/>
                </a:lnTo>
                <a:lnTo>
                  <a:pt x="0" y="0"/>
                </a:lnTo>
                <a:lnTo>
                  <a:pt x="0" y="8229597"/>
                </a:lnTo>
                <a:lnTo>
                  <a:pt x="14630400" y="8229597"/>
                </a:lnTo>
                <a:close/>
              </a:path>
            </a:pathLst>
          </a:custGeom>
          <a:solidFill>
            <a:srgbClr val="49B6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48371" y="3473956"/>
            <a:ext cx="7082027" cy="4755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9405" y="2269490"/>
            <a:ext cx="10756900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995" marR="5080" indent="-32893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7200" b="1" dirty="0">
                <a:solidFill>
                  <a:schemeClr val="bg1"/>
                </a:solidFill>
                <a:cs typeface="方正小标宋简体" panose="03000509000000000000" charset="-122"/>
                <a:sym typeface="+mn-ea"/>
              </a:rPr>
              <a:t>python</a:t>
            </a:r>
            <a:r>
              <a:rPr lang="zh-CN" altLang="en-US" sz="7200" b="1" dirty="0">
                <a:solidFill>
                  <a:schemeClr val="bg1"/>
                </a:solidFill>
                <a:cs typeface="方正小标宋简体" panose="03000509000000000000" charset="-122"/>
                <a:sym typeface="+mn-ea"/>
              </a:rPr>
              <a:t>语言入门与实践</a:t>
            </a:r>
            <a:endParaRPr lang="zh-CN" sz="7200" b="1" spc="-5" dirty="0">
              <a:solidFill>
                <a:srgbClr val="FBFBFB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40995" marR="5080" indent="-328930" algn="ctr">
              <a:lnSpc>
                <a:spcPct val="140000"/>
              </a:lnSpc>
              <a:spcBef>
                <a:spcPts val="100"/>
              </a:spcBef>
            </a:pPr>
            <a:r>
              <a:rPr lang="zh-CN" sz="5400" b="1" spc="-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数据分析快速入门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302768"/>
            <a:ext cx="27070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为什么用Numpy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3955" y="231952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84C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0954" y="2487675"/>
            <a:ext cx="1243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高性能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3955" y="380771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1B6A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0954" y="3976370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数组运算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29755" y="233095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57261" y="2498851"/>
            <a:ext cx="8382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开源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9755" y="381914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7BC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57261" y="3987545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读写迅速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82358" y="2640710"/>
            <a:ext cx="410209" cy="295275"/>
          </a:xfrm>
          <a:custGeom>
            <a:avLst/>
            <a:gdLst/>
            <a:ahLst/>
            <a:cxnLst/>
            <a:rect l="l" t="t" r="r" b="b"/>
            <a:pathLst>
              <a:path w="410209" h="295275">
                <a:moveTo>
                  <a:pt x="102489" y="64515"/>
                </a:moveTo>
                <a:lnTo>
                  <a:pt x="95758" y="64515"/>
                </a:lnTo>
                <a:lnTo>
                  <a:pt x="73761" y="69010"/>
                </a:lnTo>
                <a:lnTo>
                  <a:pt x="55705" y="81232"/>
                </a:lnTo>
                <a:lnTo>
                  <a:pt x="43483" y="99288"/>
                </a:lnTo>
                <a:lnTo>
                  <a:pt x="38989" y="121285"/>
                </a:lnTo>
                <a:lnTo>
                  <a:pt x="38989" y="128015"/>
                </a:lnTo>
                <a:lnTo>
                  <a:pt x="40132" y="133476"/>
                </a:lnTo>
                <a:lnTo>
                  <a:pt x="41275" y="140208"/>
                </a:lnTo>
                <a:lnTo>
                  <a:pt x="24485" y="153054"/>
                </a:lnTo>
                <a:lnTo>
                  <a:pt x="11446" y="169544"/>
                </a:lnTo>
                <a:lnTo>
                  <a:pt x="3002" y="189178"/>
                </a:lnTo>
                <a:lnTo>
                  <a:pt x="0" y="211454"/>
                </a:lnTo>
                <a:lnTo>
                  <a:pt x="6627" y="243726"/>
                </a:lnTo>
                <a:lnTo>
                  <a:pt x="24638" y="270271"/>
                </a:lnTo>
                <a:lnTo>
                  <a:pt x="51220" y="288268"/>
                </a:lnTo>
                <a:lnTo>
                  <a:pt x="83566" y="294893"/>
                </a:lnTo>
                <a:lnTo>
                  <a:pt x="314198" y="294893"/>
                </a:lnTo>
                <a:lnTo>
                  <a:pt x="351716" y="287273"/>
                </a:lnTo>
                <a:lnTo>
                  <a:pt x="378128" y="269239"/>
                </a:lnTo>
                <a:lnTo>
                  <a:pt x="83566" y="269239"/>
                </a:lnTo>
                <a:lnTo>
                  <a:pt x="60854" y="264747"/>
                </a:lnTo>
                <a:lnTo>
                  <a:pt x="42465" y="252444"/>
                </a:lnTo>
                <a:lnTo>
                  <a:pt x="30148" y="234092"/>
                </a:lnTo>
                <a:lnTo>
                  <a:pt x="25654" y="211454"/>
                </a:lnTo>
                <a:lnTo>
                  <a:pt x="27660" y="196724"/>
                </a:lnTo>
                <a:lnTo>
                  <a:pt x="33416" y="183054"/>
                </a:lnTo>
                <a:lnTo>
                  <a:pt x="42531" y="171074"/>
                </a:lnTo>
                <a:lnTo>
                  <a:pt x="54610" y="161416"/>
                </a:lnTo>
                <a:lnTo>
                  <a:pt x="64946" y="155142"/>
                </a:lnTo>
                <a:lnTo>
                  <a:pt x="69770" y="149701"/>
                </a:lnTo>
                <a:lnTo>
                  <a:pt x="69808" y="142593"/>
                </a:lnTo>
                <a:lnTo>
                  <a:pt x="65786" y="131317"/>
                </a:lnTo>
                <a:lnTo>
                  <a:pt x="64643" y="128015"/>
                </a:lnTo>
                <a:lnTo>
                  <a:pt x="64643" y="121285"/>
                </a:lnTo>
                <a:lnTo>
                  <a:pt x="67004" y="109404"/>
                </a:lnTo>
                <a:lnTo>
                  <a:pt x="73533" y="99488"/>
                </a:lnTo>
                <a:lnTo>
                  <a:pt x="83395" y="92692"/>
                </a:lnTo>
                <a:lnTo>
                  <a:pt x="95758" y="90169"/>
                </a:lnTo>
                <a:lnTo>
                  <a:pt x="104775" y="89026"/>
                </a:lnTo>
                <a:lnTo>
                  <a:pt x="131210" y="89026"/>
                </a:lnTo>
                <a:lnTo>
                  <a:pt x="132578" y="87167"/>
                </a:lnTo>
                <a:lnTo>
                  <a:pt x="137033" y="77850"/>
                </a:lnTo>
                <a:lnTo>
                  <a:pt x="144114" y="66801"/>
                </a:lnTo>
                <a:lnTo>
                  <a:pt x="113665" y="66801"/>
                </a:lnTo>
                <a:lnTo>
                  <a:pt x="102489" y="64515"/>
                </a:lnTo>
                <a:close/>
              </a:path>
              <a:path w="410209" h="295275">
                <a:moveTo>
                  <a:pt x="288481" y="25653"/>
                </a:moveTo>
                <a:lnTo>
                  <a:pt x="218313" y="25653"/>
                </a:lnTo>
                <a:lnTo>
                  <a:pt x="250727" y="31761"/>
                </a:lnTo>
                <a:lnTo>
                  <a:pt x="277796" y="48704"/>
                </a:lnTo>
                <a:lnTo>
                  <a:pt x="297126" y="74410"/>
                </a:lnTo>
                <a:lnTo>
                  <a:pt x="306324" y="106806"/>
                </a:lnTo>
                <a:lnTo>
                  <a:pt x="307941" y="117155"/>
                </a:lnTo>
                <a:lnTo>
                  <a:pt x="310689" y="122920"/>
                </a:lnTo>
                <a:lnTo>
                  <a:pt x="316557" y="126184"/>
                </a:lnTo>
                <a:lnTo>
                  <a:pt x="327533" y="129031"/>
                </a:lnTo>
                <a:lnTo>
                  <a:pt x="350494" y="137969"/>
                </a:lnTo>
                <a:lnTo>
                  <a:pt x="368443" y="153574"/>
                </a:lnTo>
                <a:lnTo>
                  <a:pt x="380129" y="174180"/>
                </a:lnTo>
                <a:lnTo>
                  <a:pt x="384303" y="198119"/>
                </a:lnTo>
                <a:lnTo>
                  <a:pt x="378832" y="225627"/>
                </a:lnTo>
                <a:lnTo>
                  <a:pt x="363871" y="248253"/>
                </a:lnTo>
                <a:lnTo>
                  <a:pt x="341600" y="263592"/>
                </a:lnTo>
                <a:lnTo>
                  <a:pt x="314198" y="269239"/>
                </a:lnTo>
                <a:lnTo>
                  <a:pt x="378128" y="269239"/>
                </a:lnTo>
                <a:lnTo>
                  <a:pt x="382127" y="266509"/>
                </a:lnTo>
                <a:lnTo>
                  <a:pt x="402512" y="235743"/>
                </a:lnTo>
                <a:lnTo>
                  <a:pt x="409956" y="198119"/>
                </a:lnTo>
                <a:lnTo>
                  <a:pt x="404040" y="164887"/>
                </a:lnTo>
                <a:lnTo>
                  <a:pt x="387683" y="136763"/>
                </a:lnTo>
                <a:lnTo>
                  <a:pt x="362967" y="115949"/>
                </a:lnTo>
                <a:lnTo>
                  <a:pt x="331977" y="104648"/>
                </a:lnTo>
                <a:lnTo>
                  <a:pt x="320325" y="63382"/>
                </a:lnTo>
                <a:lnTo>
                  <a:pt x="295624" y="30178"/>
                </a:lnTo>
                <a:lnTo>
                  <a:pt x="288481" y="25653"/>
                </a:lnTo>
                <a:close/>
              </a:path>
              <a:path w="410209" h="295275">
                <a:moveTo>
                  <a:pt x="131210" y="89026"/>
                </a:moveTo>
                <a:lnTo>
                  <a:pt x="104775" y="89026"/>
                </a:lnTo>
                <a:lnTo>
                  <a:pt x="113665" y="92328"/>
                </a:lnTo>
                <a:lnTo>
                  <a:pt x="122477" y="94942"/>
                </a:lnTo>
                <a:lnTo>
                  <a:pt x="128254" y="93043"/>
                </a:lnTo>
                <a:lnTo>
                  <a:pt x="131210" y="89026"/>
                </a:lnTo>
                <a:close/>
              </a:path>
              <a:path w="410209" h="295275">
                <a:moveTo>
                  <a:pt x="218313" y="0"/>
                </a:moveTo>
                <a:lnTo>
                  <a:pt x="184745" y="4954"/>
                </a:lnTo>
                <a:lnTo>
                  <a:pt x="155130" y="18780"/>
                </a:lnTo>
                <a:lnTo>
                  <a:pt x="130944" y="39915"/>
                </a:lnTo>
                <a:lnTo>
                  <a:pt x="113665" y="66801"/>
                </a:lnTo>
                <a:lnTo>
                  <a:pt x="144114" y="66801"/>
                </a:lnTo>
                <a:lnTo>
                  <a:pt x="150983" y="56086"/>
                </a:lnTo>
                <a:lnTo>
                  <a:pt x="170148" y="39655"/>
                </a:lnTo>
                <a:lnTo>
                  <a:pt x="193075" y="29273"/>
                </a:lnTo>
                <a:lnTo>
                  <a:pt x="218313" y="25653"/>
                </a:lnTo>
                <a:lnTo>
                  <a:pt x="288481" y="25653"/>
                </a:lnTo>
                <a:lnTo>
                  <a:pt x="260683" y="8046"/>
                </a:lnTo>
                <a:lnTo>
                  <a:pt x="218313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2358" y="2640710"/>
            <a:ext cx="410209" cy="295275"/>
          </a:xfrm>
          <a:custGeom>
            <a:avLst/>
            <a:gdLst/>
            <a:ahLst/>
            <a:cxnLst/>
            <a:rect l="l" t="t" r="r" b="b"/>
            <a:pathLst>
              <a:path w="410209" h="295275">
                <a:moveTo>
                  <a:pt x="331977" y="104648"/>
                </a:moveTo>
                <a:lnTo>
                  <a:pt x="320325" y="63382"/>
                </a:lnTo>
                <a:lnTo>
                  <a:pt x="295624" y="30178"/>
                </a:lnTo>
                <a:lnTo>
                  <a:pt x="260683" y="8046"/>
                </a:lnTo>
                <a:lnTo>
                  <a:pt x="218313" y="0"/>
                </a:lnTo>
                <a:lnTo>
                  <a:pt x="184745" y="4954"/>
                </a:lnTo>
                <a:lnTo>
                  <a:pt x="155130" y="18780"/>
                </a:lnTo>
                <a:lnTo>
                  <a:pt x="130944" y="39915"/>
                </a:lnTo>
                <a:lnTo>
                  <a:pt x="113665" y="66801"/>
                </a:lnTo>
                <a:lnTo>
                  <a:pt x="108076" y="65659"/>
                </a:lnTo>
                <a:lnTo>
                  <a:pt x="102489" y="64515"/>
                </a:lnTo>
                <a:lnTo>
                  <a:pt x="95758" y="64515"/>
                </a:lnTo>
                <a:lnTo>
                  <a:pt x="73761" y="69010"/>
                </a:lnTo>
                <a:lnTo>
                  <a:pt x="55705" y="81232"/>
                </a:lnTo>
                <a:lnTo>
                  <a:pt x="43483" y="99288"/>
                </a:lnTo>
                <a:lnTo>
                  <a:pt x="38989" y="121285"/>
                </a:lnTo>
                <a:lnTo>
                  <a:pt x="38989" y="128015"/>
                </a:lnTo>
                <a:lnTo>
                  <a:pt x="40132" y="133476"/>
                </a:lnTo>
                <a:lnTo>
                  <a:pt x="41275" y="140208"/>
                </a:lnTo>
                <a:lnTo>
                  <a:pt x="24485" y="153054"/>
                </a:lnTo>
                <a:lnTo>
                  <a:pt x="11446" y="169544"/>
                </a:lnTo>
                <a:lnTo>
                  <a:pt x="3002" y="189178"/>
                </a:lnTo>
                <a:lnTo>
                  <a:pt x="0" y="211454"/>
                </a:lnTo>
                <a:lnTo>
                  <a:pt x="6627" y="243726"/>
                </a:lnTo>
                <a:lnTo>
                  <a:pt x="24638" y="270271"/>
                </a:lnTo>
                <a:lnTo>
                  <a:pt x="51220" y="288268"/>
                </a:lnTo>
                <a:lnTo>
                  <a:pt x="83566" y="294893"/>
                </a:lnTo>
                <a:lnTo>
                  <a:pt x="216900" y="294893"/>
                </a:lnTo>
                <a:lnTo>
                  <a:pt x="285369" y="294893"/>
                </a:lnTo>
                <a:lnTo>
                  <a:pt x="310594" y="294893"/>
                </a:lnTo>
                <a:lnTo>
                  <a:pt x="314198" y="294893"/>
                </a:lnTo>
                <a:lnTo>
                  <a:pt x="351716" y="287273"/>
                </a:lnTo>
                <a:lnTo>
                  <a:pt x="382127" y="266509"/>
                </a:lnTo>
                <a:lnTo>
                  <a:pt x="402512" y="235743"/>
                </a:lnTo>
                <a:lnTo>
                  <a:pt x="409956" y="198119"/>
                </a:lnTo>
                <a:lnTo>
                  <a:pt x="404040" y="164887"/>
                </a:lnTo>
                <a:lnTo>
                  <a:pt x="387683" y="136763"/>
                </a:lnTo>
                <a:lnTo>
                  <a:pt x="362967" y="115949"/>
                </a:lnTo>
                <a:lnTo>
                  <a:pt x="331977" y="104648"/>
                </a:lnTo>
                <a:close/>
              </a:path>
            </a:pathLst>
          </a:custGeom>
          <a:ln w="9906">
            <a:solidFill>
              <a:srgbClr val="FBFB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08013" y="2666364"/>
            <a:ext cx="358775" cy="243840"/>
          </a:xfrm>
          <a:custGeom>
            <a:avLst/>
            <a:gdLst/>
            <a:ahLst/>
            <a:cxnLst/>
            <a:rect l="l" t="t" r="r" b="b"/>
            <a:pathLst>
              <a:path w="358775" h="243839">
                <a:moveTo>
                  <a:pt x="288543" y="243586"/>
                </a:moveTo>
                <a:lnTo>
                  <a:pt x="155209" y="243586"/>
                </a:lnTo>
                <a:lnTo>
                  <a:pt x="86740" y="243586"/>
                </a:lnTo>
                <a:lnTo>
                  <a:pt x="61515" y="243586"/>
                </a:lnTo>
                <a:lnTo>
                  <a:pt x="57911" y="243586"/>
                </a:lnTo>
                <a:lnTo>
                  <a:pt x="35200" y="239093"/>
                </a:lnTo>
                <a:lnTo>
                  <a:pt x="16811" y="226790"/>
                </a:lnTo>
                <a:lnTo>
                  <a:pt x="4494" y="208438"/>
                </a:lnTo>
                <a:lnTo>
                  <a:pt x="0" y="185800"/>
                </a:lnTo>
                <a:lnTo>
                  <a:pt x="2006" y="171070"/>
                </a:lnTo>
                <a:lnTo>
                  <a:pt x="7762" y="157400"/>
                </a:lnTo>
                <a:lnTo>
                  <a:pt x="16877" y="145420"/>
                </a:lnTo>
                <a:lnTo>
                  <a:pt x="28955" y="135762"/>
                </a:lnTo>
                <a:lnTo>
                  <a:pt x="39292" y="129488"/>
                </a:lnTo>
                <a:lnTo>
                  <a:pt x="44116" y="124047"/>
                </a:lnTo>
                <a:lnTo>
                  <a:pt x="44154" y="116939"/>
                </a:lnTo>
                <a:lnTo>
                  <a:pt x="40131" y="105663"/>
                </a:lnTo>
                <a:lnTo>
                  <a:pt x="38988" y="102362"/>
                </a:lnTo>
                <a:lnTo>
                  <a:pt x="38988" y="98933"/>
                </a:lnTo>
                <a:lnTo>
                  <a:pt x="38988" y="95631"/>
                </a:lnTo>
                <a:lnTo>
                  <a:pt x="41350" y="83750"/>
                </a:lnTo>
                <a:lnTo>
                  <a:pt x="47878" y="73834"/>
                </a:lnTo>
                <a:lnTo>
                  <a:pt x="57741" y="67038"/>
                </a:lnTo>
                <a:lnTo>
                  <a:pt x="70103" y="64515"/>
                </a:lnTo>
                <a:lnTo>
                  <a:pt x="79120" y="63373"/>
                </a:lnTo>
                <a:lnTo>
                  <a:pt x="88010" y="66675"/>
                </a:lnTo>
                <a:lnTo>
                  <a:pt x="96823" y="69288"/>
                </a:lnTo>
                <a:lnTo>
                  <a:pt x="102600" y="67389"/>
                </a:lnTo>
                <a:lnTo>
                  <a:pt x="106924" y="61513"/>
                </a:lnTo>
                <a:lnTo>
                  <a:pt x="111378" y="52197"/>
                </a:lnTo>
                <a:lnTo>
                  <a:pt x="125329" y="30432"/>
                </a:lnTo>
                <a:lnTo>
                  <a:pt x="144494" y="14001"/>
                </a:lnTo>
                <a:lnTo>
                  <a:pt x="167421" y="3619"/>
                </a:lnTo>
                <a:lnTo>
                  <a:pt x="192658" y="0"/>
                </a:lnTo>
                <a:lnTo>
                  <a:pt x="225073" y="6107"/>
                </a:lnTo>
                <a:lnTo>
                  <a:pt x="252142" y="23050"/>
                </a:lnTo>
                <a:lnTo>
                  <a:pt x="271472" y="48756"/>
                </a:lnTo>
                <a:lnTo>
                  <a:pt x="280669" y="81152"/>
                </a:lnTo>
                <a:lnTo>
                  <a:pt x="282287" y="91501"/>
                </a:lnTo>
                <a:lnTo>
                  <a:pt x="285035" y="97266"/>
                </a:lnTo>
                <a:lnTo>
                  <a:pt x="290903" y="100530"/>
                </a:lnTo>
                <a:lnTo>
                  <a:pt x="301878" y="103377"/>
                </a:lnTo>
                <a:lnTo>
                  <a:pt x="324840" y="112315"/>
                </a:lnTo>
                <a:lnTo>
                  <a:pt x="342789" y="127920"/>
                </a:lnTo>
                <a:lnTo>
                  <a:pt x="354475" y="148526"/>
                </a:lnTo>
                <a:lnTo>
                  <a:pt x="358649" y="172465"/>
                </a:lnTo>
                <a:lnTo>
                  <a:pt x="353178" y="199973"/>
                </a:lnTo>
                <a:lnTo>
                  <a:pt x="338217" y="222599"/>
                </a:lnTo>
                <a:lnTo>
                  <a:pt x="315946" y="237938"/>
                </a:lnTo>
                <a:lnTo>
                  <a:pt x="288543" y="243586"/>
                </a:lnTo>
                <a:close/>
              </a:path>
            </a:pathLst>
          </a:custGeom>
          <a:ln w="9906">
            <a:solidFill>
              <a:srgbClr val="FBFB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2566" y="4153661"/>
            <a:ext cx="337185" cy="275590"/>
          </a:xfrm>
          <a:custGeom>
            <a:avLst/>
            <a:gdLst/>
            <a:ahLst/>
            <a:cxnLst/>
            <a:rect l="l" t="t" r="r" b="b"/>
            <a:pathLst>
              <a:path w="337185" h="275589">
                <a:moveTo>
                  <a:pt x="245409" y="260730"/>
                </a:moveTo>
                <a:lnTo>
                  <a:pt x="133476" y="260730"/>
                </a:lnTo>
                <a:lnTo>
                  <a:pt x="146792" y="266884"/>
                </a:lnTo>
                <a:lnTo>
                  <a:pt x="160464" y="271383"/>
                </a:lnTo>
                <a:lnTo>
                  <a:pt x="174517" y="274143"/>
                </a:lnTo>
                <a:lnTo>
                  <a:pt x="188975" y="275082"/>
                </a:lnTo>
                <a:lnTo>
                  <a:pt x="208565" y="273536"/>
                </a:lnTo>
                <a:lnTo>
                  <a:pt x="227202" y="268906"/>
                </a:lnTo>
                <a:lnTo>
                  <a:pt x="244697" y="261205"/>
                </a:lnTo>
                <a:lnTo>
                  <a:pt x="245409" y="260730"/>
                </a:lnTo>
                <a:close/>
              </a:path>
              <a:path w="337185" h="275589">
                <a:moveTo>
                  <a:pt x="111886" y="0"/>
                </a:moveTo>
                <a:lnTo>
                  <a:pt x="81539" y="6129"/>
                </a:lnTo>
                <a:lnTo>
                  <a:pt x="56753" y="22844"/>
                </a:lnTo>
                <a:lnTo>
                  <a:pt x="40038" y="47630"/>
                </a:lnTo>
                <a:lnTo>
                  <a:pt x="33908" y="77977"/>
                </a:lnTo>
                <a:lnTo>
                  <a:pt x="34032" y="86201"/>
                </a:lnTo>
                <a:lnTo>
                  <a:pt x="34925" y="93345"/>
                </a:lnTo>
                <a:lnTo>
                  <a:pt x="36956" y="100584"/>
                </a:lnTo>
                <a:lnTo>
                  <a:pt x="21645" y="114881"/>
                </a:lnTo>
                <a:lnTo>
                  <a:pt x="10001" y="132667"/>
                </a:lnTo>
                <a:lnTo>
                  <a:pt x="2595" y="153144"/>
                </a:lnTo>
                <a:lnTo>
                  <a:pt x="0" y="175513"/>
                </a:lnTo>
                <a:lnTo>
                  <a:pt x="7387" y="211923"/>
                </a:lnTo>
                <a:lnTo>
                  <a:pt x="27574" y="241998"/>
                </a:lnTo>
                <a:lnTo>
                  <a:pt x="57596" y="262453"/>
                </a:lnTo>
                <a:lnTo>
                  <a:pt x="94487" y="270001"/>
                </a:lnTo>
                <a:lnTo>
                  <a:pt x="104473" y="269410"/>
                </a:lnTo>
                <a:lnTo>
                  <a:pt x="114363" y="267652"/>
                </a:lnTo>
                <a:lnTo>
                  <a:pt x="124063" y="264751"/>
                </a:lnTo>
                <a:lnTo>
                  <a:pt x="133476" y="260730"/>
                </a:lnTo>
                <a:lnTo>
                  <a:pt x="245409" y="260730"/>
                </a:lnTo>
                <a:lnTo>
                  <a:pt x="260857" y="250443"/>
                </a:lnTo>
                <a:lnTo>
                  <a:pt x="262889" y="250443"/>
                </a:lnTo>
                <a:lnTo>
                  <a:pt x="291744" y="244663"/>
                </a:lnTo>
                <a:lnTo>
                  <a:pt x="295424" y="242188"/>
                </a:lnTo>
                <a:lnTo>
                  <a:pt x="188975" y="242188"/>
                </a:lnTo>
                <a:lnTo>
                  <a:pt x="176821" y="241266"/>
                </a:lnTo>
                <a:lnTo>
                  <a:pt x="165179" y="238617"/>
                </a:lnTo>
                <a:lnTo>
                  <a:pt x="161209" y="237109"/>
                </a:lnTo>
                <a:lnTo>
                  <a:pt x="94487" y="237109"/>
                </a:lnTo>
                <a:lnTo>
                  <a:pt x="70558" y="232253"/>
                </a:lnTo>
                <a:lnTo>
                  <a:pt x="50974" y="219027"/>
                </a:lnTo>
                <a:lnTo>
                  <a:pt x="37748" y="199443"/>
                </a:lnTo>
                <a:lnTo>
                  <a:pt x="32892" y="175513"/>
                </a:lnTo>
                <a:lnTo>
                  <a:pt x="37748" y="151584"/>
                </a:lnTo>
                <a:lnTo>
                  <a:pt x="50974" y="132000"/>
                </a:lnTo>
                <a:lnTo>
                  <a:pt x="70558" y="118774"/>
                </a:lnTo>
                <a:lnTo>
                  <a:pt x="94487" y="113918"/>
                </a:lnTo>
                <a:lnTo>
                  <a:pt x="120722" y="113918"/>
                </a:lnTo>
                <a:lnTo>
                  <a:pt x="124206" y="109854"/>
                </a:lnTo>
                <a:lnTo>
                  <a:pt x="137826" y="96194"/>
                </a:lnTo>
                <a:lnTo>
                  <a:pt x="153543" y="86201"/>
                </a:lnTo>
                <a:lnTo>
                  <a:pt x="170783" y="80065"/>
                </a:lnTo>
                <a:lnTo>
                  <a:pt x="188975" y="77977"/>
                </a:lnTo>
                <a:lnTo>
                  <a:pt x="268976" y="77977"/>
                </a:lnTo>
                <a:lnTo>
                  <a:pt x="250031" y="62404"/>
                </a:lnTo>
                <a:lnTo>
                  <a:pt x="221027" y="49670"/>
                </a:lnTo>
                <a:lnTo>
                  <a:pt x="188975" y="45212"/>
                </a:lnTo>
                <a:lnTo>
                  <a:pt x="182752" y="45212"/>
                </a:lnTo>
                <a:lnTo>
                  <a:pt x="170965" y="26842"/>
                </a:lnTo>
                <a:lnTo>
                  <a:pt x="154654" y="12557"/>
                </a:lnTo>
                <a:lnTo>
                  <a:pt x="134675" y="3296"/>
                </a:lnTo>
                <a:lnTo>
                  <a:pt x="111886" y="0"/>
                </a:lnTo>
                <a:close/>
              </a:path>
              <a:path w="337185" h="275589">
                <a:moveTo>
                  <a:pt x="249554" y="216535"/>
                </a:moveTo>
                <a:lnTo>
                  <a:pt x="204092" y="240869"/>
                </a:lnTo>
                <a:lnTo>
                  <a:pt x="188975" y="242188"/>
                </a:lnTo>
                <a:lnTo>
                  <a:pt x="295424" y="242188"/>
                </a:lnTo>
                <a:lnTo>
                  <a:pt x="315240" y="228853"/>
                </a:lnTo>
                <a:lnTo>
                  <a:pt x="322841" y="217550"/>
                </a:lnTo>
                <a:lnTo>
                  <a:pt x="257682" y="217550"/>
                </a:lnTo>
                <a:lnTo>
                  <a:pt x="249554" y="216535"/>
                </a:lnTo>
                <a:close/>
              </a:path>
              <a:path w="337185" h="275589">
                <a:moveTo>
                  <a:pt x="134492" y="222758"/>
                </a:moveTo>
                <a:lnTo>
                  <a:pt x="94487" y="237109"/>
                </a:lnTo>
                <a:lnTo>
                  <a:pt x="161209" y="237109"/>
                </a:lnTo>
                <a:lnTo>
                  <a:pt x="154132" y="234420"/>
                </a:lnTo>
                <a:lnTo>
                  <a:pt x="143763" y="228853"/>
                </a:lnTo>
                <a:lnTo>
                  <a:pt x="134492" y="222758"/>
                </a:lnTo>
                <a:close/>
              </a:path>
              <a:path w="337185" h="275589">
                <a:moveTo>
                  <a:pt x="268976" y="77977"/>
                </a:moveTo>
                <a:lnTo>
                  <a:pt x="188975" y="77977"/>
                </a:lnTo>
                <a:lnTo>
                  <a:pt x="213415" y="81514"/>
                </a:lnTo>
                <a:lnTo>
                  <a:pt x="235045" y="91598"/>
                </a:lnTo>
                <a:lnTo>
                  <a:pt x="252626" y="107445"/>
                </a:lnTo>
                <a:lnTo>
                  <a:pt x="264921" y="128270"/>
                </a:lnTo>
                <a:lnTo>
                  <a:pt x="267969" y="135509"/>
                </a:lnTo>
                <a:lnTo>
                  <a:pt x="275208" y="137540"/>
                </a:lnTo>
                <a:lnTo>
                  <a:pt x="287033" y="143186"/>
                </a:lnTo>
                <a:lnTo>
                  <a:pt x="296084" y="152034"/>
                </a:lnTo>
                <a:lnTo>
                  <a:pt x="301873" y="163383"/>
                </a:lnTo>
                <a:lnTo>
                  <a:pt x="303910" y="176529"/>
                </a:lnTo>
                <a:lnTo>
                  <a:pt x="300680" y="192476"/>
                </a:lnTo>
                <a:lnTo>
                  <a:pt x="291877" y="205517"/>
                </a:lnTo>
                <a:lnTo>
                  <a:pt x="278836" y="214320"/>
                </a:lnTo>
                <a:lnTo>
                  <a:pt x="262889" y="217550"/>
                </a:lnTo>
                <a:lnTo>
                  <a:pt x="322841" y="217550"/>
                </a:lnTo>
                <a:lnTo>
                  <a:pt x="331023" y="205384"/>
                </a:lnTo>
                <a:lnTo>
                  <a:pt x="336803" y="176529"/>
                </a:lnTo>
                <a:lnTo>
                  <a:pt x="333666" y="155005"/>
                </a:lnTo>
                <a:lnTo>
                  <a:pt x="324754" y="135778"/>
                </a:lnTo>
                <a:lnTo>
                  <a:pt x="310818" y="120005"/>
                </a:lnTo>
                <a:lnTo>
                  <a:pt x="292607" y="108838"/>
                </a:lnTo>
                <a:lnTo>
                  <a:pt x="274415" y="82448"/>
                </a:lnTo>
                <a:lnTo>
                  <a:pt x="268976" y="77977"/>
                </a:lnTo>
                <a:close/>
              </a:path>
              <a:path w="337185" h="275589">
                <a:moveTo>
                  <a:pt x="120722" y="113918"/>
                </a:moveTo>
                <a:lnTo>
                  <a:pt x="103758" y="113918"/>
                </a:lnTo>
                <a:lnTo>
                  <a:pt x="107822" y="114935"/>
                </a:lnTo>
                <a:lnTo>
                  <a:pt x="118109" y="116966"/>
                </a:lnTo>
                <a:lnTo>
                  <a:pt x="120722" y="113918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37816" y="4078985"/>
            <a:ext cx="33020" cy="49530"/>
          </a:xfrm>
          <a:custGeom>
            <a:avLst/>
            <a:gdLst/>
            <a:ahLst/>
            <a:cxnLst/>
            <a:rect l="l" t="t" r="r" b="b"/>
            <a:pathLst>
              <a:path w="33019" h="49529">
                <a:moveTo>
                  <a:pt x="16382" y="0"/>
                </a:moveTo>
                <a:lnTo>
                  <a:pt x="12965" y="2694"/>
                </a:lnTo>
                <a:lnTo>
                  <a:pt x="7429" y="9937"/>
                </a:lnTo>
                <a:lnTo>
                  <a:pt x="2274" y="20466"/>
                </a:lnTo>
                <a:lnTo>
                  <a:pt x="0" y="33019"/>
                </a:lnTo>
                <a:lnTo>
                  <a:pt x="0" y="44323"/>
                </a:lnTo>
                <a:lnTo>
                  <a:pt x="9270" y="49529"/>
                </a:lnTo>
                <a:lnTo>
                  <a:pt x="23494" y="49529"/>
                </a:lnTo>
                <a:lnTo>
                  <a:pt x="32765" y="44323"/>
                </a:lnTo>
                <a:lnTo>
                  <a:pt x="32765" y="33019"/>
                </a:lnTo>
                <a:lnTo>
                  <a:pt x="30491" y="20466"/>
                </a:lnTo>
                <a:lnTo>
                  <a:pt x="25336" y="9937"/>
                </a:lnTo>
                <a:lnTo>
                  <a:pt x="19800" y="2694"/>
                </a:lnTo>
                <a:lnTo>
                  <a:pt x="16382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02179" y="4215384"/>
            <a:ext cx="49530" cy="33020"/>
          </a:xfrm>
          <a:custGeom>
            <a:avLst/>
            <a:gdLst/>
            <a:ahLst/>
            <a:cxnLst/>
            <a:rect l="l" t="t" r="r" b="b"/>
            <a:pathLst>
              <a:path w="49530" h="33020">
                <a:moveTo>
                  <a:pt x="45338" y="0"/>
                </a:moveTo>
                <a:lnTo>
                  <a:pt x="33019" y="0"/>
                </a:lnTo>
                <a:lnTo>
                  <a:pt x="20609" y="2274"/>
                </a:lnTo>
                <a:lnTo>
                  <a:pt x="10318" y="7429"/>
                </a:lnTo>
                <a:lnTo>
                  <a:pt x="3123" y="12965"/>
                </a:lnTo>
                <a:lnTo>
                  <a:pt x="0" y="16382"/>
                </a:lnTo>
                <a:lnTo>
                  <a:pt x="3123" y="19371"/>
                </a:lnTo>
                <a:lnTo>
                  <a:pt x="10318" y="24955"/>
                </a:lnTo>
                <a:lnTo>
                  <a:pt x="20609" y="30349"/>
                </a:lnTo>
                <a:lnTo>
                  <a:pt x="33019" y="32765"/>
                </a:lnTo>
                <a:lnTo>
                  <a:pt x="45338" y="32765"/>
                </a:lnTo>
                <a:lnTo>
                  <a:pt x="49530" y="23494"/>
                </a:lnTo>
                <a:lnTo>
                  <a:pt x="49530" y="9270"/>
                </a:lnTo>
                <a:lnTo>
                  <a:pt x="4533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22525" y="4123040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5" h="40639">
                <a:moveTo>
                  <a:pt x="34724" y="0"/>
                </a:moveTo>
                <a:lnTo>
                  <a:pt x="809" y="18585"/>
                </a:lnTo>
                <a:lnTo>
                  <a:pt x="0" y="25080"/>
                </a:lnTo>
                <a:lnTo>
                  <a:pt x="1666" y="30789"/>
                </a:lnTo>
                <a:lnTo>
                  <a:pt x="4952" y="35319"/>
                </a:lnTo>
                <a:lnTo>
                  <a:pt x="9372" y="38677"/>
                </a:lnTo>
                <a:lnTo>
                  <a:pt x="14874" y="40368"/>
                </a:lnTo>
                <a:lnTo>
                  <a:pt x="20972" y="39534"/>
                </a:lnTo>
                <a:lnTo>
                  <a:pt x="27177" y="35319"/>
                </a:lnTo>
                <a:lnTo>
                  <a:pt x="34295" y="24951"/>
                </a:lnTo>
                <a:lnTo>
                  <a:pt x="38115" y="13999"/>
                </a:lnTo>
                <a:lnTo>
                  <a:pt x="39483" y="4976"/>
                </a:lnTo>
                <a:lnTo>
                  <a:pt x="39243" y="394"/>
                </a:lnTo>
                <a:lnTo>
                  <a:pt x="34724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46376" y="4123040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4581" y="0"/>
                </a:moveTo>
                <a:lnTo>
                  <a:pt x="0" y="394"/>
                </a:lnTo>
                <a:lnTo>
                  <a:pt x="192" y="4976"/>
                </a:lnTo>
                <a:lnTo>
                  <a:pt x="1539" y="13999"/>
                </a:lnTo>
                <a:lnTo>
                  <a:pt x="5197" y="24951"/>
                </a:lnTo>
                <a:lnTo>
                  <a:pt x="12318" y="35319"/>
                </a:lnTo>
                <a:lnTo>
                  <a:pt x="18619" y="39534"/>
                </a:lnTo>
                <a:lnTo>
                  <a:pt x="24812" y="40368"/>
                </a:lnTo>
                <a:lnTo>
                  <a:pt x="30410" y="38677"/>
                </a:lnTo>
                <a:lnTo>
                  <a:pt x="34925" y="35319"/>
                </a:lnTo>
                <a:lnTo>
                  <a:pt x="38425" y="30789"/>
                </a:lnTo>
                <a:lnTo>
                  <a:pt x="40354" y="25080"/>
                </a:lnTo>
                <a:lnTo>
                  <a:pt x="39568" y="18585"/>
                </a:lnTo>
                <a:lnTo>
                  <a:pt x="34925" y="11697"/>
                </a:lnTo>
                <a:lnTo>
                  <a:pt x="24556" y="4591"/>
                </a:lnTo>
                <a:lnTo>
                  <a:pt x="13604" y="1045"/>
                </a:lnTo>
                <a:lnTo>
                  <a:pt x="458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7218" y="4146803"/>
            <a:ext cx="379095" cy="259079"/>
          </a:xfrm>
          <a:custGeom>
            <a:avLst/>
            <a:gdLst/>
            <a:ahLst/>
            <a:cxnLst/>
            <a:rect l="l" t="t" r="r" b="b"/>
            <a:pathLst>
              <a:path w="379095" h="259079">
                <a:moveTo>
                  <a:pt x="273415" y="244094"/>
                </a:moveTo>
                <a:lnTo>
                  <a:pt x="150113" y="244094"/>
                </a:lnTo>
                <a:lnTo>
                  <a:pt x="165018" y="250828"/>
                </a:lnTo>
                <a:lnTo>
                  <a:pt x="180387" y="255492"/>
                </a:lnTo>
                <a:lnTo>
                  <a:pt x="196209" y="258202"/>
                </a:lnTo>
                <a:lnTo>
                  <a:pt x="212471" y="259080"/>
                </a:lnTo>
                <a:lnTo>
                  <a:pt x="234003" y="257341"/>
                </a:lnTo>
                <a:lnTo>
                  <a:pt x="255000" y="252126"/>
                </a:lnTo>
                <a:lnTo>
                  <a:pt x="273415" y="244094"/>
                </a:lnTo>
                <a:close/>
              </a:path>
              <a:path w="379095" h="259079">
                <a:moveTo>
                  <a:pt x="114300" y="40512"/>
                </a:moveTo>
                <a:lnTo>
                  <a:pt x="106172" y="40512"/>
                </a:lnTo>
                <a:lnTo>
                  <a:pt x="64775" y="48837"/>
                </a:lnTo>
                <a:lnTo>
                  <a:pt x="31035" y="71580"/>
                </a:lnTo>
                <a:lnTo>
                  <a:pt x="8320" y="105396"/>
                </a:lnTo>
                <a:lnTo>
                  <a:pt x="0" y="146938"/>
                </a:lnTo>
                <a:lnTo>
                  <a:pt x="8320" y="188408"/>
                </a:lnTo>
                <a:lnTo>
                  <a:pt x="31035" y="222186"/>
                </a:lnTo>
                <a:lnTo>
                  <a:pt x="64775" y="244915"/>
                </a:lnTo>
                <a:lnTo>
                  <a:pt x="106172" y="253237"/>
                </a:lnTo>
                <a:lnTo>
                  <a:pt x="117467" y="252612"/>
                </a:lnTo>
                <a:lnTo>
                  <a:pt x="128619" y="250809"/>
                </a:lnTo>
                <a:lnTo>
                  <a:pt x="139533" y="247933"/>
                </a:lnTo>
                <a:lnTo>
                  <a:pt x="150113" y="244094"/>
                </a:lnTo>
                <a:lnTo>
                  <a:pt x="273415" y="244094"/>
                </a:lnTo>
                <a:lnTo>
                  <a:pt x="274925" y="243435"/>
                </a:lnTo>
                <a:lnTo>
                  <a:pt x="293244" y="231267"/>
                </a:lnTo>
                <a:lnTo>
                  <a:pt x="295528" y="231267"/>
                </a:lnTo>
                <a:lnTo>
                  <a:pt x="328029" y="224770"/>
                </a:lnTo>
                <a:lnTo>
                  <a:pt x="331968" y="222123"/>
                </a:lnTo>
                <a:lnTo>
                  <a:pt x="212471" y="222123"/>
                </a:lnTo>
                <a:lnTo>
                  <a:pt x="198818" y="221226"/>
                </a:lnTo>
                <a:lnTo>
                  <a:pt x="185737" y="218471"/>
                </a:lnTo>
                <a:lnTo>
                  <a:pt x="179959" y="216281"/>
                </a:lnTo>
                <a:lnTo>
                  <a:pt x="106172" y="216281"/>
                </a:lnTo>
                <a:lnTo>
                  <a:pt x="79283" y="210804"/>
                </a:lnTo>
                <a:lnTo>
                  <a:pt x="57276" y="195897"/>
                </a:lnTo>
                <a:lnTo>
                  <a:pt x="42414" y="173847"/>
                </a:lnTo>
                <a:lnTo>
                  <a:pt x="36956" y="146938"/>
                </a:lnTo>
                <a:lnTo>
                  <a:pt x="42414" y="119957"/>
                </a:lnTo>
                <a:lnTo>
                  <a:pt x="57276" y="97869"/>
                </a:lnTo>
                <a:lnTo>
                  <a:pt x="79283" y="82948"/>
                </a:lnTo>
                <a:lnTo>
                  <a:pt x="106172" y="77470"/>
                </a:lnTo>
                <a:lnTo>
                  <a:pt x="136317" y="77470"/>
                </a:lnTo>
                <a:lnTo>
                  <a:pt x="139700" y="72898"/>
                </a:lnTo>
                <a:lnTo>
                  <a:pt x="154838" y="57530"/>
                </a:lnTo>
                <a:lnTo>
                  <a:pt x="172227" y="46259"/>
                </a:lnTo>
                <a:lnTo>
                  <a:pt x="185047" y="41656"/>
                </a:lnTo>
                <a:lnTo>
                  <a:pt x="117728" y="41656"/>
                </a:lnTo>
                <a:lnTo>
                  <a:pt x="114300" y="40512"/>
                </a:lnTo>
                <a:close/>
              </a:path>
              <a:path w="379095" h="259079">
                <a:moveTo>
                  <a:pt x="280544" y="193167"/>
                </a:moveTo>
                <a:lnTo>
                  <a:pt x="245792" y="216169"/>
                </a:lnTo>
                <a:lnTo>
                  <a:pt x="212471" y="222123"/>
                </a:lnTo>
                <a:lnTo>
                  <a:pt x="331968" y="222123"/>
                </a:lnTo>
                <a:lnTo>
                  <a:pt x="354456" y="207010"/>
                </a:lnTo>
                <a:lnTo>
                  <a:pt x="362991" y="194310"/>
                </a:lnTo>
                <a:lnTo>
                  <a:pt x="288671" y="194310"/>
                </a:lnTo>
                <a:lnTo>
                  <a:pt x="280544" y="193167"/>
                </a:lnTo>
                <a:close/>
              </a:path>
              <a:path w="379095" h="259079">
                <a:moveTo>
                  <a:pt x="151256" y="200151"/>
                </a:moveTo>
                <a:lnTo>
                  <a:pt x="115500" y="215653"/>
                </a:lnTo>
                <a:lnTo>
                  <a:pt x="106172" y="216281"/>
                </a:lnTo>
                <a:lnTo>
                  <a:pt x="179959" y="216281"/>
                </a:lnTo>
                <a:lnTo>
                  <a:pt x="173323" y="213764"/>
                </a:lnTo>
                <a:lnTo>
                  <a:pt x="161671" y="207010"/>
                </a:lnTo>
                <a:lnTo>
                  <a:pt x="151256" y="200151"/>
                </a:lnTo>
                <a:close/>
              </a:path>
              <a:path w="379095" h="259079">
                <a:moveTo>
                  <a:pt x="302027" y="36957"/>
                </a:moveTo>
                <a:lnTo>
                  <a:pt x="212471" y="36957"/>
                </a:lnTo>
                <a:lnTo>
                  <a:pt x="239291" y="40933"/>
                </a:lnTo>
                <a:lnTo>
                  <a:pt x="263398" y="52292"/>
                </a:lnTo>
                <a:lnTo>
                  <a:pt x="283408" y="70175"/>
                </a:lnTo>
                <a:lnTo>
                  <a:pt x="297941" y="93725"/>
                </a:lnTo>
                <a:lnTo>
                  <a:pt x="301371" y="101726"/>
                </a:lnTo>
                <a:lnTo>
                  <a:pt x="309499" y="104140"/>
                </a:lnTo>
                <a:lnTo>
                  <a:pt x="322790" y="110648"/>
                </a:lnTo>
                <a:lnTo>
                  <a:pt x="332962" y="120872"/>
                </a:lnTo>
                <a:lnTo>
                  <a:pt x="339467" y="133715"/>
                </a:lnTo>
                <a:lnTo>
                  <a:pt x="341756" y="148082"/>
                </a:lnTo>
                <a:lnTo>
                  <a:pt x="338105" y="166020"/>
                </a:lnTo>
                <a:lnTo>
                  <a:pt x="328168" y="180721"/>
                </a:lnTo>
                <a:lnTo>
                  <a:pt x="313467" y="190658"/>
                </a:lnTo>
                <a:lnTo>
                  <a:pt x="295528" y="194310"/>
                </a:lnTo>
                <a:lnTo>
                  <a:pt x="362991" y="194310"/>
                </a:lnTo>
                <a:lnTo>
                  <a:pt x="372217" y="180582"/>
                </a:lnTo>
                <a:lnTo>
                  <a:pt x="378713" y="148082"/>
                </a:lnTo>
                <a:lnTo>
                  <a:pt x="375152" y="123957"/>
                </a:lnTo>
                <a:lnTo>
                  <a:pt x="364982" y="102536"/>
                </a:lnTo>
                <a:lnTo>
                  <a:pt x="348978" y="84806"/>
                </a:lnTo>
                <a:lnTo>
                  <a:pt x="327913" y="71755"/>
                </a:lnTo>
                <a:lnTo>
                  <a:pt x="308072" y="42005"/>
                </a:lnTo>
                <a:lnTo>
                  <a:pt x="302027" y="36957"/>
                </a:lnTo>
                <a:close/>
              </a:path>
              <a:path w="379095" h="259079">
                <a:moveTo>
                  <a:pt x="136317" y="77470"/>
                </a:moveTo>
                <a:lnTo>
                  <a:pt x="110871" y="77470"/>
                </a:lnTo>
                <a:lnTo>
                  <a:pt x="116585" y="78612"/>
                </a:lnTo>
                <a:lnTo>
                  <a:pt x="121284" y="79756"/>
                </a:lnTo>
                <a:lnTo>
                  <a:pt x="132841" y="82169"/>
                </a:lnTo>
                <a:lnTo>
                  <a:pt x="136317" y="77470"/>
                </a:lnTo>
                <a:close/>
              </a:path>
              <a:path w="379095" h="259079">
                <a:moveTo>
                  <a:pt x="212471" y="0"/>
                </a:moveTo>
                <a:lnTo>
                  <a:pt x="186130" y="2758"/>
                </a:lnTo>
                <a:lnTo>
                  <a:pt x="161194" y="10826"/>
                </a:lnTo>
                <a:lnTo>
                  <a:pt x="138211" y="23895"/>
                </a:lnTo>
                <a:lnTo>
                  <a:pt x="117728" y="41656"/>
                </a:lnTo>
                <a:lnTo>
                  <a:pt x="185047" y="41656"/>
                </a:lnTo>
                <a:lnTo>
                  <a:pt x="191545" y="39322"/>
                </a:lnTo>
                <a:lnTo>
                  <a:pt x="212471" y="36957"/>
                </a:lnTo>
                <a:lnTo>
                  <a:pt x="302027" y="36957"/>
                </a:lnTo>
                <a:lnTo>
                  <a:pt x="281003" y="19399"/>
                </a:lnTo>
                <a:lnTo>
                  <a:pt x="248529" y="5032"/>
                </a:lnTo>
                <a:lnTo>
                  <a:pt x="21247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91333" y="2677667"/>
            <a:ext cx="200025" cy="198120"/>
          </a:xfrm>
          <a:custGeom>
            <a:avLst/>
            <a:gdLst/>
            <a:ahLst/>
            <a:cxnLst/>
            <a:rect l="l" t="t" r="r" b="b"/>
            <a:pathLst>
              <a:path w="200025" h="198119">
                <a:moveTo>
                  <a:pt x="99822" y="0"/>
                </a:moveTo>
                <a:lnTo>
                  <a:pt x="60971" y="7780"/>
                </a:lnTo>
                <a:lnTo>
                  <a:pt x="29241" y="29003"/>
                </a:lnTo>
                <a:lnTo>
                  <a:pt x="7846" y="60489"/>
                </a:lnTo>
                <a:lnTo>
                  <a:pt x="0" y="99060"/>
                </a:lnTo>
                <a:lnTo>
                  <a:pt x="7846" y="137630"/>
                </a:lnTo>
                <a:lnTo>
                  <a:pt x="29241" y="169116"/>
                </a:lnTo>
                <a:lnTo>
                  <a:pt x="60971" y="190339"/>
                </a:lnTo>
                <a:lnTo>
                  <a:pt x="99822" y="198120"/>
                </a:lnTo>
                <a:lnTo>
                  <a:pt x="138672" y="190339"/>
                </a:lnTo>
                <a:lnTo>
                  <a:pt x="170402" y="169116"/>
                </a:lnTo>
                <a:lnTo>
                  <a:pt x="191797" y="137630"/>
                </a:lnTo>
                <a:lnTo>
                  <a:pt x="199644" y="99060"/>
                </a:lnTo>
                <a:lnTo>
                  <a:pt x="191797" y="60489"/>
                </a:lnTo>
                <a:lnTo>
                  <a:pt x="170402" y="29003"/>
                </a:lnTo>
                <a:lnTo>
                  <a:pt x="138672" y="7780"/>
                </a:lnTo>
                <a:lnTo>
                  <a:pt x="99822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69820" y="2583179"/>
            <a:ext cx="41910" cy="63500"/>
          </a:xfrm>
          <a:custGeom>
            <a:avLst/>
            <a:gdLst/>
            <a:ahLst/>
            <a:cxnLst/>
            <a:rect l="l" t="t" r="r" b="b"/>
            <a:pathLst>
              <a:path w="41910" h="63500">
                <a:moveTo>
                  <a:pt x="20955" y="0"/>
                </a:moveTo>
                <a:lnTo>
                  <a:pt x="17144" y="3444"/>
                </a:lnTo>
                <a:lnTo>
                  <a:pt x="10001" y="12700"/>
                </a:lnTo>
                <a:lnTo>
                  <a:pt x="3095" y="26146"/>
                </a:lnTo>
                <a:lnTo>
                  <a:pt x="0" y="42164"/>
                </a:lnTo>
                <a:lnTo>
                  <a:pt x="1988" y="51565"/>
                </a:lnTo>
                <a:lnTo>
                  <a:pt x="7048" y="58134"/>
                </a:lnTo>
                <a:lnTo>
                  <a:pt x="13823" y="61987"/>
                </a:lnTo>
                <a:lnTo>
                  <a:pt x="20955" y="63246"/>
                </a:lnTo>
                <a:lnTo>
                  <a:pt x="28086" y="61987"/>
                </a:lnTo>
                <a:lnTo>
                  <a:pt x="34861" y="58134"/>
                </a:lnTo>
                <a:lnTo>
                  <a:pt x="39921" y="51565"/>
                </a:lnTo>
                <a:lnTo>
                  <a:pt x="41910" y="42164"/>
                </a:lnTo>
                <a:lnTo>
                  <a:pt x="39010" y="26146"/>
                </a:lnTo>
                <a:lnTo>
                  <a:pt x="32432" y="12700"/>
                </a:lnTo>
                <a:lnTo>
                  <a:pt x="25354" y="3444"/>
                </a:lnTo>
                <a:lnTo>
                  <a:pt x="2095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9820" y="2907792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10" h="62864">
                <a:moveTo>
                  <a:pt x="20955" y="0"/>
                </a:moveTo>
                <a:lnTo>
                  <a:pt x="13823" y="1057"/>
                </a:lnTo>
                <a:lnTo>
                  <a:pt x="7048" y="4556"/>
                </a:lnTo>
                <a:lnTo>
                  <a:pt x="1988" y="10983"/>
                </a:lnTo>
                <a:lnTo>
                  <a:pt x="0" y="20828"/>
                </a:lnTo>
                <a:lnTo>
                  <a:pt x="3095" y="36480"/>
                </a:lnTo>
                <a:lnTo>
                  <a:pt x="10001" y="49466"/>
                </a:lnTo>
                <a:lnTo>
                  <a:pt x="17145" y="58547"/>
                </a:lnTo>
                <a:lnTo>
                  <a:pt x="20955" y="62484"/>
                </a:lnTo>
                <a:lnTo>
                  <a:pt x="25354" y="58547"/>
                </a:lnTo>
                <a:lnTo>
                  <a:pt x="32432" y="49466"/>
                </a:lnTo>
                <a:lnTo>
                  <a:pt x="39010" y="36480"/>
                </a:lnTo>
                <a:lnTo>
                  <a:pt x="41910" y="20828"/>
                </a:lnTo>
                <a:lnTo>
                  <a:pt x="39921" y="10983"/>
                </a:lnTo>
                <a:lnTo>
                  <a:pt x="34861" y="4556"/>
                </a:lnTo>
                <a:lnTo>
                  <a:pt x="28086" y="1057"/>
                </a:lnTo>
                <a:lnTo>
                  <a:pt x="2095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2220" y="2756154"/>
            <a:ext cx="62865" cy="41275"/>
          </a:xfrm>
          <a:custGeom>
            <a:avLst/>
            <a:gdLst/>
            <a:ahLst/>
            <a:cxnLst/>
            <a:rect l="l" t="t" r="r" b="b"/>
            <a:pathLst>
              <a:path w="62864" h="41275">
                <a:moveTo>
                  <a:pt x="20828" y="0"/>
                </a:moveTo>
                <a:lnTo>
                  <a:pt x="11519" y="1946"/>
                </a:lnTo>
                <a:lnTo>
                  <a:pt x="5032" y="6905"/>
                </a:lnTo>
                <a:lnTo>
                  <a:pt x="1236" y="13555"/>
                </a:lnTo>
                <a:lnTo>
                  <a:pt x="0" y="20574"/>
                </a:lnTo>
                <a:lnTo>
                  <a:pt x="1236" y="27592"/>
                </a:lnTo>
                <a:lnTo>
                  <a:pt x="5032" y="34242"/>
                </a:lnTo>
                <a:lnTo>
                  <a:pt x="11519" y="39201"/>
                </a:lnTo>
                <a:lnTo>
                  <a:pt x="20828" y="41148"/>
                </a:lnTo>
                <a:lnTo>
                  <a:pt x="36659" y="38111"/>
                </a:lnTo>
                <a:lnTo>
                  <a:pt x="49942" y="31337"/>
                </a:lnTo>
                <a:lnTo>
                  <a:pt x="59082" y="24324"/>
                </a:lnTo>
                <a:lnTo>
                  <a:pt x="62484" y="20574"/>
                </a:lnTo>
                <a:lnTo>
                  <a:pt x="59082" y="16287"/>
                </a:lnTo>
                <a:lnTo>
                  <a:pt x="49942" y="9334"/>
                </a:lnTo>
                <a:lnTo>
                  <a:pt x="36659" y="2857"/>
                </a:lnTo>
                <a:lnTo>
                  <a:pt x="2082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97607" y="2756154"/>
            <a:ext cx="62865" cy="41275"/>
          </a:xfrm>
          <a:custGeom>
            <a:avLst/>
            <a:gdLst/>
            <a:ahLst/>
            <a:cxnLst/>
            <a:rect l="l" t="t" r="r" b="b"/>
            <a:pathLst>
              <a:path w="62864" h="41275">
                <a:moveTo>
                  <a:pt x="41656" y="0"/>
                </a:moveTo>
                <a:lnTo>
                  <a:pt x="26003" y="2857"/>
                </a:lnTo>
                <a:lnTo>
                  <a:pt x="13017" y="9334"/>
                </a:lnTo>
                <a:lnTo>
                  <a:pt x="3937" y="16287"/>
                </a:lnTo>
                <a:lnTo>
                  <a:pt x="0" y="20574"/>
                </a:lnTo>
                <a:lnTo>
                  <a:pt x="3937" y="24324"/>
                </a:lnTo>
                <a:lnTo>
                  <a:pt x="13017" y="31337"/>
                </a:lnTo>
                <a:lnTo>
                  <a:pt x="26003" y="38111"/>
                </a:lnTo>
                <a:lnTo>
                  <a:pt x="41656" y="41148"/>
                </a:lnTo>
                <a:lnTo>
                  <a:pt x="51500" y="39201"/>
                </a:lnTo>
                <a:lnTo>
                  <a:pt x="57927" y="34242"/>
                </a:lnTo>
                <a:lnTo>
                  <a:pt x="61426" y="27592"/>
                </a:lnTo>
                <a:lnTo>
                  <a:pt x="62484" y="20574"/>
                </a:lnTo>
                <a:lnTo>
                  <a:pt x="61426" y="13555"/>
                </a:lnTo>
                <a:lnTo>
                  <a:pt x="57927" y="6905"/>
                </a:lnTo>
                <a:lnTo>
                  <a:pt x="51500" y="1946"/>
                </a:lnTo>
                <a:lnTo>
                  <a:pt x="4165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77563" y="2639583"/>
            <a:ext cx="52069" cy="50800"/>
          </a:xfrm>
          <a:custGeom>
            <a:avLst/>
            <a:gdLst/>
            <a:ahLst/>
            <a:cxnLst/>
            <a:rect l="l" t="t" r="r" b="b"/>
            <a:pathLst>
              <a:path w="52069" h="50800">
                <a:moveTo>
                  <a:pt x="45666" y="0"/>
                </a:moveTo>
                <a:lnTo>
                  <a:pt x="6429" y="14716"/>
                </a:lnTo>
                <a:lnTo>
                  <a:pt x="0" y="31591"/>
                </a:lnTo>
                <a:lnTo>
                  <a:pt x="2160" y="38808"/>
                </a:lnTo>
                <a:lnTo>
                  <a:pt x="6429" y="44561"/>
                </a:lnTo>
                <a:lnTo>
                  <a:pt x="12203" y="48686"/>
                </a:lnTo>
                <a:lnTo>
                  <a:pt x="19478" y="50800"/>
                </a:lnTo>
                <a:lnTo>
                  <a:pt x="27753" y="49793"/>
                </a:lnTo>
                <a:lnTo>
                  <a:pt x="36528" y="44561"/>
                </a:lnTo>
                <a:lnTo>
                  <a:pt x="45612" y="31460"/>
                </a:lnTo>
                <a:lnTo>
                  <a:pt x="50149" y="17668"/>
                </a:lnTo>
                <a:lnTo>
                  <a:pt x="51494" y="6306"/>
                </a:lnTo>
                <a:lnTo>
                  <a:pt x="51006" y="492"/>
                </a:lnTo>
                <a:lnTo>
                  <a:pt x="4566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54773" y="2862087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31114" y="0"/>
                </a:moveTo>
                <a:lnTo>
                  <a:pt x="1317" y="33623"/>
                </a:lnTo>
                <a:lnTo>
                  <a:pt x="0" y="45190"/>
                </a:lnTo>
                <a:lnTo>
                  <a:pt x="492" y="50530"/>
                </a:lnTo>
                <a:lnTo>
                  <a:pt x="5716" y="51018"/>
                </a:lnTo>
                <a:lnTo>
                  <a:pt x="17144" y="49672"/>
                </a:lnTo>
                <a:lnTo>
                  <a:pt x="31263" y="45136"/>
                </a:lnTo>
                <a:lnTo>
                  <a:pt x="44561" y="36052"/>
                </a:lnTo>
                <a:lnTo>
                  <a:pt x="49793" y="27812"/>
                </a:lnTo>
                <a:lnTo>
                  <a:pt x="50800" y="19478"/>
                </a:lnTo>
                <a:lnTo>
                  <a:pt x="48686" y="11906"/>
                </a:lnTo>
                <a:lnTo>
                  <a:pt x="44561" y="5953"/>
                </a:lnTo>
                <a:lnTo>
                  <a:pt x="38629" y="2220"/>
                </a:lnTo>
                <a:lnTo>
                  <a:pt x="31114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77563" y="2862087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69" h="51435">
                <a:moveTo>
                  <a:pt x="19478" y="0"/>
                </a:moveTo>
                <a:lnTo>
                  <a:pt x="12203" y="2220"/>
                </a:lnTo>
                <a:lnTo>
                  <a:pt x="6429" y="5953"/>
                </a:lnTo>
                <a:lnTo>
                  <a:pt x="2160" y="11906"/>
                </a:lnTo>
                <a:lnTo>
                  <a:pt x="0" y="19478"/>
                </a:lnTo>
                <a:lnTo>
                  <a:pt x="1053" y="27812"/>
                </a:lnTo>
                <a:lnTo>
                  <a:pt x="6429" y="36052"/>
                </a:lnTo>
                <a:lnTo>
                  <a:pt x="19841" y="45136"/>
                </a:lnTo>
                <a:lnTo>
                  <a:pt x="34099" y="49672"/>
                </a:lnTo>
                <a:lnTo>
                  <a:pt x="45666" y="51018"/>
                </a:lnTo>
                <a:lnTo>
                  <a:pt x="51006" y="50530"/>
                </a:lnTo>
                <a:lnTo>
                  <a:pt x="51488" y="45136"/>
                </a:lnTo>
                <a:lnTo>
                  <a:pt x="50149" y="33623"/>
                </a:lnTo>
                <a:lnTo>
                  <a:pt x="45612" y="19365"/>
                </a:lnTo>
                <a:lnTo>
                  <a:pt x="36528" y="5953"/>
                </a:lnTo>
                <a:lnTo>
                  <a:pt x="27753" y="756"/>
                </a:lnTo>
                <a:lnTo>
                  <a:pt x="1947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54773" y="263958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716" y="0"/>
                </a:moveTo>
                <a:lnTo>
                  <a:pt x="492" y="492"/>
                </a:lnTo>
                <a:lnTo>
                  <a:pt x="0" y="6306"/>
                </a:lnTo>
                <a:lnTo>
                  <a:pt x="1317" y="17668"/>
                </a:lnTo>
                <a:lnTo>
                  <a:pt x="5778" y="31460"/>
                </a:lnTo>
                <a:lnTo>
                  <a:pt x="14716" y="44561"/>
                </a:lnTo>
                <a:lnTo>
                  <a:pt x="22861" y="49793"/>
                </a:lnTo>
                <a:lnTo>
                  <a:pt x="31115" y="50800"/>
                </a:lnTo>
                <a:lnTo>
                  <a:pt x="38629" y="48686"/>
                </a:lnTo>
                <a:lnTo>
                  <a:pt x="44561" y="44561"/>
                </a:lnTo>
                <a:lnTo>
                  <a:pt x="48686" y="38808"/>
                </a:lnTo>
                <a:lnTo>
                  <a:pt x="50800" y="31591"/>
                </a:lnTo>
                <a:lnTo>
                  <a:pt x="49793" y="23397"/>
                </a:lnTo>
                <a:lnTo>
                  <a:pt x="44561" y="14716"/>
                </a:lnTo>
                <a:lnTo>
                  <a:pt x="31263" y="5778"/>
                </a:lnTo>
                <a:lnTo>
                  <a:pt x="17145" y="1317"/>
                </a:lnTo>
                <a:lnTo>
                  <a:pt x="571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1140155"/>
            <a:ext cx="12034520" cy="154114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两个DataFrame进行合并，指定连接的列名称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160385">
              <a:lnSpc>
                <a:spcPct val="100000"/>
              </a:lnSpc>
              <a:spcBef>
                <a:spcPts val="21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122931"/>
            <a:ext cx="7781544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955" y="3001010"/>
            <a:ext cx="4037965" cy="295211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410970"/>
            <a:ext cx="8761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两个DataFrame进行合并，分别指定连接的列名称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6710" y="2169160"/>
            <a:ext cx="221488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0" marR="5080" indent="-20383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122932"/>
            <a:ext cx="8029194" cy="552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090" y="3515360"/>
            <a:ext cx="456819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9844" y="2994649"/>
            <a:ext cx="2768600" cy="2001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9700">
              <a:lnSpc>
                <a:spcPct val="120000"/>
              </a:lnSpc>
              <a:spcBef>
                <a:spcPts val="105"/>
              </a:spcBef>
            </a:pPr>
            <a:r>
              <a:rPr sz="5400" b="1" spc="-2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Pandas  </a:t>
            </a: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文件存取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0" dirty="0">
                <a:solidFill>
                  <a:srgbClr val="F47163"/>
                </a:solidFill>
              </a:rPr>
              <a:t>CSV</a:t>
            </a:r>
            <a:r>
              <a:rPr lang="zh-CN" altLang="en-US" sz="2800" spc="-20" dirty="0">
                <a:solidFill>
                  <a:srgbClr val="F47163"/>
                </a:solidFill>
              </a:rPr>
              <a:t>文件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95" y="1704340"/>
            <a:ext cx="8738870" cy="48215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4225" y="1465580"/>
            <a:ext cx="53276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Comma Separated Values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中文名：逗号分隔值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适合计算机处理的文件形式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可以用记事本、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excel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等打开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来打开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260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97908"/>
            <a:ext cx="49022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73273"/>
            <a:ext cx="10193273" cy="1541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4731385"/>
            <a:ext cx="4256405" cy="278384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697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读取CSV文件，不要标题行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97908"/>
            <a:ext cx="49022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4983" y="2742438"/>
            <a:ext cx="12600431" cy="1347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60" y="4598035"/>
            <a:ext cx="4772025" cy="283908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1034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读取CSV文件，自定义标题行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97908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50" y="2920746"/>
            <a:ext cx="12506706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070" y="4598035"/>
            <a:ext cx="6039485" cy="263461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697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读取CSV文件，指定索引列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97908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9650" y="2452116"/>
            <a:ext cx="8286750" cy="1881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30" y="4674870"/>
            <a:ext cx="4519930" cy="317881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4697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读取CSV文件，指定分隔符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8389" y="3988308"/>
            <a:ext cx="474218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1810511"/>
            <a:ext cx="8791194" cy="1965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90" y="4881245"/>
            <a:ext cx="5946775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文件存取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8390" y="4815205"/>
            <a:ext cx="237807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8389" y="1262125"/>
            <a:ext cx="632206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读取CSV文件，自动处理缺失的数据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9190" y="3415030"/>
            <a:ext cx="8185785" cy="866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20" y="5186045"/>
            <a:ext cx="3949065" cy="23190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190" y="1958340"/>
            <a:ext cx="4401820" cy="10852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90" y="2011680"/>
            <a:ext cx="3210560" cy="2397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1894" y="1772919"/>
            <a:ext cx="6217920" cy="255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900" b="1" spc="-2587" baseline="-14000" dirty="0">
                <a:latin typeface="微软雅黑" panose="020B0503020204020204" charset="-122"/>
                <a:cs typeface="微软雅黑" panose="020B0503020204020204" charset="-122"/>
              </a:rPr>
              <a:t>？</a:t>
            </a:r>
            <a:r>
              <a:rPr sz="5100" spc="15" dirty="0"/>
              <a:t>Nump</a:t>
            </a:r>
            <a:r>
              <a:rPr sz="5100" dirty="0"/>
              <a:t>y</a:t>
            </a:r>
            <a:r>
              <a:rPr sz="5100" spc="20" dirty="0"/>
              <a:t>有多快</a:t>
            </a:r>
            <a:endParaRPr sz="51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4791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储存数据为CSV文件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文件存取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6018276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422398"/>
            <a:ext cx="9344406" cy="3384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9650" y="6721600"/>
            <a:ext cx="5791200" cy="1495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61798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spc="-3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VS.</a:t>
            </a:r>
            <a:r>
              <a:rPr sz="2800" spc="-4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</a:t>
            </a:r>
            <a:r>
              <a:rPr sz="2800" spc="-3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读取文件速度比较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6706107"/>
            <a:ext cx="61214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Numpy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reading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time:</a:t>
            </a:r>
            <a:r>
              <a:rPr sz="3200" spc="-3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20583.95ms  Pandas reading time:</a:t>
            </a:r>
            <a:r>
              <a:rPr sz="3200" spc="3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1230.75ms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1173480"/>
            <a:ext cx="12471654" cy="5186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25644" y="3132836"/>
            <a:ext cx="13970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作业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330199"/>
            <a:ext cx="212852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" dirty="0">
                <a:latin typeface="宋体" panose="02010600030101010101" pitchFamily="2" charset="-122"/>
                <a:cs typeface="宋体" panose="02010600030101010101" pitchFamily="2" charset="-122"/>
              </a:rPr>
              <a:t>分析热门标签</a:t>
            </a:r>
            <a:endParaRPr sz="2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7240" y="955675"/>
            <a:ext cx="11160125" cy="668020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：找出最多人想读的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50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本书的名称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任务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：找出这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50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本书对应最热门的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10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个标签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95"/>
              </a:spcBef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sz="2400" spc="-1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spc="-1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spc="-1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to_read.csv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2154555">
              <a:lnSpc>
                <a:spcPct val="150000"/>
              </a:lnSpc>
            </a:pP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每行两个数据，用户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和该用户想读的书籍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 </a:t>
            </a:r>
          </a:p>
          <a:p>
            <a:pPr marL="12700" marR="2154555">
              <a:lnSpc>
                <a:spcPct val="150000"/>
              </a:lnSpc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sz="24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books.csv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49980">
              <a:lnSpc>
                <a:spcPct val="150000"/>
              </a:lnSpc>
            </a:pP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书籍的各类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，名称，作者等信息 </a:t>
            </a:r>
          </a:p>
          <a:p>
            <a:pPr marL="12700" marR="3649980">
              <a:lnSpc>
                <a:spcPct val="150000"/>
              </a:lnSpc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tags.csv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50615">
              <a:lnSpc>
                <a:spcPct val="150000"/>
              </a:lnSpc>
              <a:spcBef>
                <a:spcPts val="5"/>
              </a:spcBef>
            </a:pP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每行两个数据，标签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和标签名称 </a:t>
            </a:r>
          </a:p>
          <a:p>
            <a:pPr marL="12700" marR="3650615">
              <a:lnSpc>
                <a:spcPct val="150000"/>
              </a:lnSpc>
              <a:spcBef>
                <a:spcPts val="5"/>
              </a:spcBef>
            </a:pPr>
            <a:r>
              <a:rPr sz="24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sz="24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4</a:t>
            </a:r>
            <a:r>
              <a:rPr sz="24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4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book_tags.csv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每行三个数据</a:t>
            </a:r>
            <a:r>
              <a:rPr sz="24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_goodreads_book_id_</a:t>
            </a:r>
            <a:r>
              <a:rPr sz="24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400" spc="-1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to_read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中的书籍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的对应关系可以在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books.csv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里找到），标签</a:t>
            </a:r>
            <a:r>
              <a:rPr sz="24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4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标记次数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9002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第一步，找到最热的50本书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366772"/>
            <a:ext cx="12772644" cy="3496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49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第二步，找到书籍的名称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376677"/>
            <a:ext cx="11315700" cy="3476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774445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第三步，找到这50本书对应最热的10个标签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534412"/>
            <a:ext cx="12729971" cy="2750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7124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第四步，找到这10个标签的名称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587751"/>
            <a:ext cx="12045696" cy="3525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46355"/>
            <a:ext cx="13477875" cy="8136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66" y="6556375"/>
            <a:ext cx="7116445" cy="12128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3472314-CAD3-4545-83B3-6BC7E56A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05979"/>
            <a:ext cx="9647178" cy="4782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DA7D5C-5646-4612-ACED-0F7A5F735E46}"/>
              </a:ext>
            </a:extLst>
          </p:cNvPr>
          <p:cNvSpPr txBox="1"/>
          <p:nvPr/>
        </p:nvSpPr>
        <p:spPr>
          <a:xfrm>
            <a:off x="685800" y="380999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List </a:t>
            </a:r>
            <a:r>
              <a:rPr lang="en-US" altLang="zh-CN" sz="4000" b="1" dirty="0" err="1">
                <a:solidFill>
                  <a:srgbClr val="FF0000"/>
                </a:solidFill>
              </a:rPr>
              <a:t>v.s</a:t>
            </a:r>
            <a:r>
              <a:rPr lang="en-US" altLang="zh-CN" sz="4000" b="1" dirty="0">
                <a:solidFill>
                  <a:srgbClr val="FF0000"/>
                </a:solidFill>
              </a:rPr>
              <a:t>. </a:t>
            </a:r>
            <a:r>
              <a:rPr lang="en-US" altLang="zh-CN" sz="4000" b="1" dirty="0" err="1">
                <a:solidFill>
                  <a:srgbClr val="FF0000"/>
                </a:solidFill>
              </a:rPr>
              <a:t>Numpy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165" y="1842770"/>
            <a:ext cx="6858000" cy="4572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58915" y="6842125"/>
            <a:ext cx="61728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Python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之父：Guido Van Rossum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1257300" y="1052195"/>
            <a:ext cx="3810000" cy="1981200"/>
          </a:xfrm>
          <a:prstGeom prst="wedgeRectCallout">
            <a:avLst>
              <a:gd name="adj1" fmla="val 52733"/>
              <a:gd name="adj2" fmla="val 835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18285" y="1341755"/>
            <a:ext cx="3129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没错，我就是</a:t>
            </a:r>
            <a:r>
              <a:rPr lang="en-US" altLang="zh-CN" sz="3600" b="1">
                <a:solidFill>
                  <a:schemeClr val="bg1"/>
                </a:solidFill>
              </a:rPr>
              <a:t>Python</a:t>
            </a:r>
            <a:r>
              <a:rPr lang="zh-CN" altLang="en-US" sz="3600" b="1">
                <a:solidFill>
                  <a:schemeClr val="bg1"/>
                </a:solidFill>
              </a:rPr>
              <a:t>他亲爹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1995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安装Numpy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305" y="1550416"/>
            <a:ext cx="3178810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2725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Windows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系统：  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pip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install</a:t>
            </a:r>
            <a:r>
              <a:rPr sz="2800" spc="-9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numpy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Mac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系统：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pip3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install</a:t>
            </a:r>
            <a:r>
              <a:rPr sz="2800" spc="-8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numpy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668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导入Numpy模块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33648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新建一个Python文件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43377"/>
            <a:ext cx="5647944" cy="828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8389" y="3976115"/>
            <a:ext cx="774700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</a:t>
            </a:r>
            <a:r>
              <a:rPr sz="3200" spc="-2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np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表示在接下来的程序里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用np表示numpy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import</a:t>
            </a:r>
            <a:r>
              <a:rPr sz="3200" spc="-1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8589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某某模块</a:t>
            </a:r>
            <a:r>
              <a:rPr sz="3200" spc="5" dirty="0">
                <a:solidFill>
                  <a:srgbClr val="8589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as</a:t>
            </a:r>
            <a:r>
              <a:rPr sz="3200" spc="-1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8589D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一个缩写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51054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创建一个ndarray类型的数组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823715"/>
            <a:ext cx="77463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np.array()里直接填一个由数字组成的列表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62780" y="4709795"/>
            <a:ext cx="6439535" cy="1072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90" y="1757045"/>
            <a:ext cx="7485380" cy="183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185" y="6250940"/>
            <a:ext cx="5522595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323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二维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的ndarray类型的数组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——ndarray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0055" y="2691637"/>
            <a:ext cx="11210544" cy="790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3715" y="4235450"/>
            <a:ext cx="4538345" cy="330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90" y="4589145"/>
            <a:ext cx="5862955" cy="20586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4810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判断ndarray的维度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——ndarray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890" y="2750185"/>
            <a:ext cx="4338320" cy="21170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952775-7807-426C-A47A-3B7D096B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08" y="2750185"/>
            <a:ext cx="7371102" cy="37600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6990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了解ndarray各维度的长度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878" y="2819400"/>
            <a:ext cx="4227830" cy="173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89DC81-56D6-44B7-AD5B-EC7D2A0C1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92" y="2687954"/>
            <a:ext cx="7347082" cy="40176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3790" y="3632200"/>
            <a:ext cx="46189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数据分析基础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88492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创建一个全是0的数组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90" y="4694555"/>
            <a:ext cx="256794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90650" y="2676905"/>
            <a:ext cx="6105144" cy="1552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5631815"/>
            <a:ext cx="7628890" cy="11868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697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创建一个全是1的二维数组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756154"/>
            <a:ext cx="7267194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25077" y="2796540"/>
            <a:ext cx="57118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注意多维数组的各维度长度要用 元组来表示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63005" y="2658617"/>
            <a:ext cx="2165985" cy="897890"/>
          </a:xfrm>
          <a:custGeom>
            <a:avLst/>
            <a:gdLst/>
            <a:ahLst/>
            <a:cxnLst/>
            <a:rect l="l" t="t" r="r" b="b"/>
            <a:pathLst>
              <a:path w="2165984" h="897889">
                <a:moveTo>
                  <a:pt x="0" y="149606"/>
                </a:moveTo>
                <a:lnTo>
                  <a:pt x="7622" y="102299"/>
                </a:lnTo>
                <a:lnTo>
                  <a:pt x="28850" y="61228"/>
                </a:lnTo>
                <a:lnTo>
                  <a:pt x="61228" y="28850"/>
                </a:lnTo>
                <a:lnTo>
                  <a:pt x="102299" y="7622"/>
                </a:lnTo>
                <a:lnTo>
                  <a:pt x="149606" y="0"/>
                </a:lnTo>
                <a:lnTo>
                  <a:pt x="2015998" y="0"/>
                </a:lnTo>
                <a:lnTo>
                  <a:pt x="2063304" y="7622"/>
                </a:lnTo>
                <a:lnTo>
                  <a:pt x="2104375" y="28850"/>
                </a:lnTo>
                <a:lnTo>
                  <a:pt x="2136753" y="61228"/>
                </a:lnTo>
                <a:lnTo>
                  <a:pt x="2157981" y="102299"/>
                </a:lnTo>
                <a:lnTo>
                  <a:pt x="2165604" y="149606"/>
                </a:lnTo>
                <a:lnTo>
                  <a:pt x="2165604" y="748030"/>
                </a:lnTo>
                <a:lnTo>
                  <a:pt x="2157981" y="795336"/>
                </a:lnTo>
                <a:lnTo>
                  <a:pt x="2136753" y="836407"/>
                </a:lnTo>
                <a:lnTo>
                  <a:pt x="2104375" y="868785"/>
                </a:lnTo>
                <a:lnTo>
                  <a:pt x="2063304" y="890013"/>
                </a:lnTo>
                <a:lnTo>
                  <a:pt x="2015998" y="897636"/>
                </a:lnTo>
                <a:lnTo>
                  <a:pt x="149606" y="897636"/>
                </a:lnTo>
                <a:lnTo>
                  <a:pt x="102299" y="890013"/>
                </a:lnTo>
                <a:lnTo>
                  <a:pt x="61228" y="868785"/>
                </a:lnTo>
                <a:lnTo>
                  <a:pt x="28850" y="836407"/>
                </a:lnTo>
                <a:lnTo>
                  <a:pt x="7622" y="795336"/>
                </a:lnTo>
                <a:lnTo>
                  <a:pt x="0" y="748030"/>
                </a:lnTo>
                <a:lnTo>
                  <a:pt x="0" y="149606"/>
                </a:lnTo>
                <a:close/>
              </a:path>
            </a:pathLst>
          </a:custGeom>
          <a:ln w="38099">
            <a:solidFill>
              <a:srgbClr val="F4716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" y="4979670"/>
            <a:ext cx="735203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524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获取数组中某个数字（行话：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索引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775203"/>
            <a:ext cx="6438900" cy="1648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73374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获取二维数组中某个数字（行话：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索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引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641092"/>
            <a:ext cx="9738359" cy="2047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[3 4</a:t>
            </a:r>
            <a:r>
              <a:rPr sz="3200" spc="-3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794253"/>
            <a:ext cx="6438900" cy="1610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8389" y="1719325"/>
            <a:ext cx="13127990" cy="16344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获取数组中某几个数字（行话：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切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片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00" dirty="0">
              <a:latin typeface="Times New Roman" panose="02020603050405020304"/>
              <a:cs typeface="Times New Roman" panose="02020603050405020304"/>
            </a:endParaRPr>
          </a:p>
          <a:p>
            <a:pPr marL="681863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切片起始位置是0的话可以省略不写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94573" y="3816095"/>
            <a:ext cx="632587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比如：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data[:6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]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和data[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:6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]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得到的结果一 样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88408" y="3681984"/>
            <a:ext cx="384810" cy="592455"/>
          </a:xfrm>
          <a:custGeom>
            <a:avLst/>
            <a:gdLst/>
            <a:ahLst/>
            <a:cxnLst/>
            <a:rect l="l" t="t" r="r" b="b"/>
            <a:pathLst>
              <a:path w="384810" h="592454">
                <a:moveTo>
                  <a:pt x="0" y="64135"/>
                </a:moveTo>
                <a:lnTo>
                  <a:pt x="5038" y="39165"/>
                </a:lnTo>
                <a:lnTo>
                  <a:pt x="18780" y="18780"/>
                </a:lnTo>
                <a:lnTo>
                  <a:pt x="39165" y="5038"/>
                </a:lnTo>
                <a:lnTo>
                  <a:pt x="64134" y="0"/>
                </a:lnTo>
                <a:lnTo>
                  <a:pt x="320675" y="0"/>
                </a:lnTo>
                <a:lnTo>
                  <a:pt x="345644" y="5038"/>
                </a:lnTo>
                <a:lnTo>
                  <a:pt x="366029" y="18780"/>
                </a:lnTo>
                <a:lnTo>
                  <a:pt x="379771" y="39165"/>
                </a:lnTo>
                <a:lnTo>
                  <a:pt x="384809" y="64135"/>
                </a:lnTo>
                <a:lnTo>
                  <a:pt x="384809" y="527938"/>
                </a:lnTo>
                <a:lnTo>
                  <a:pt x="379771" y="552908"/>
                </a:lnTo>
                <a:lnTo>
                  <a:pt x="366029" y="573293"/>
                </a:lnTo>
                <a:lnTo>
                  <a:pt x="345644" y="587035"/>
                </a:lnTo>
                <a:lnTo>
                  <a:pt x="320675" y="592074"/>
                </a:lnTo>
                <a:lnTo>
                  <a:pt x="64134" y="592074"/>
                </a:lnTo>
                <a:lnTo>
                  <a:pt x="39165" y="587035"/>
                </a:lnTo>
                <a:lnTo>
                  <a:pt x="18780" y="573293"/>
                </a:lnTo>
                <a:lnTo>
                  <a:pt x="5038" y="552908"/>
                </a:lnTo>
                <a:lnTo>
                  <a:pt x="0" y="527938"/>
                </a:lnTo>
                <a:lnTo>
                  <a:pt x="0" y="64135"/>
                </a:lnTo>
                <a:close/>
              </a:path>
            </a:pathLst>
          </a:custGeom>
          <a:ln w="38100">
            <a:solidFill>
              <a:srgbClr val="F4716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2075" y="3774821"/>
            <a:ext cx="2643505" cy="222250"/>
          </a:xfrm>
          <a:custGeom>
            <a:avLst/>
            <a:gdLst/>
            <a:ahLst/>
            <a:cxnLst/>
            <a:rect l="l" t="t" r="r" b="b"/>
            <a:pathLst>
              <a:path w="2643504" h="222250">
                <a:moveTo>
                  <a:pt x="114173" y="177164"/>
                </a:moveTo>
                <a:lnTo>
                  <a:pt x="0" y="183768"/>
                </a:lnTo>
                <a:lnTo>
                  <a:pt x="2286" y="221868"/>
                </a:lnTo>
                <a:lnTo>
                  <a:pt x="116332" y="215264"/>
                </a:lnTo>
                <a:lnTo>
                  <a:pt x="114173" y="177164"/>
                </a:lnTo>
                <a:close/>
              </a:path>
              <a:path w="2643504" h="222250">
                <a:moveTo>
                  <a:pt x="266319" y="168401"/>
                </a:moveTo>
                <a:lnTo>
                  <a:pt x="152146" y="175005"/>
                </a:lnTo>
                <a:lnTo>
                  <a:pt x="154432" y="212978"/>
                </a:lnTo>
                <a:lnTo>
                  <a:pt x="268477" y="206501"/>
                </a:lnTo>
                <a:lnTo>
                  <a:pt x="266319" y="168401"/>
                </a:lnTo>
                <a:close/>
              </a:path>
              <a:path w="2643504" h="222250">
                <a:moveTo>
                  <a:pt x="418464" y="159638"/>
                </a:moveTo>
                <a:lnTo>
                  <a:pt x="304291" y="166242"/>
                </a:lnTo>
                <a:lnTo>
                  <a:pt x="306577" y="204215"/>
                </a:lnTo>
                <a:lnTo>
                  <a:pt x="420624" y="197738"/>
                </a:lnTo>
                <a:lnTo>
                  <a:pt x="418464" y="159638"/>
                </a:lnTo>
                <a:close/>
              </a:path>
              <a:path w="2643504" h="222250">
                <a:moveTo>
                  <a:pt x="570611" y="150875"/>
                </a:moveTo>
                <a:lnTo>
                  <a:pt x="456438" y="157479"/>
                </a:lnTo>
                <a:lnTo>
                  <a:pt x="458724" y="195452"/>
                </a:lnTo>
                <a:lnTo>
                  <a:pt x="572770" y="188849"/>
                </a:lnTo>
                <a:lnTo>
                  <a:pt x="570611" y="150875"/>
                </a:lnTo>
                <a:close/>
              </a:path>
              <a:path w="2643504" h="222250">
                <a:moveTo>
                  <a:pt x="722757" y="142112"/>
                </a:moveTo>
                <a:lnTo>
                  <a:pt x="608584" y="148716"/>
                </a:lnTo>
                <a:lnTo>
                  <a:pt x="610870" y="186689"/>
                </a:lnTo>
                <a:lnTo>
                  <a:pt x="724915" y="180086"/>
                </a:lnTo>
                <a:lnTo>
                  <a:pt x="722757" y="142112"/>
                </a:lnTo>
                <a:close/>
              </a:path>
              <a:path w="2643504" h="222250">
                <a:moveTo>
                  <a:pt x="874902" y="133350"/>
                </a:moveTo>
                <a:lnTo>
                  <a:pt x="760729" y="139953"/>
                </a:lnTo>
                <a:lnTo>
                  <a:pt x="763015" y="177926"/>
                </a:lnTo>
                <a:lnTo>
                  <a:pt x="877062" y="171323"/>
                </a:lnTo>
                <a:lnTo>
                  <a:pt x="874902" y="133350"/>
                </a:lnTo>
                <a:close/>
              </a:path>
              <a:path w="2643504" h="222250">
                <a:moveTo>
                  <a:pt x="1027049" y="124587"/>
                </a:moveTo>
                <a:lnTo>
                  <a:pt x="912876" y="131063"/>
                </a:lnTo>
                <a:lnTo>
                  <a:pt x="915162" y="169163"/>
                </a:lnTo>
                <a:lnTo>
                  <a:pt x="1029208" y="162559"/>
                </a:lnTo>
                <a:lnTo>
                  <a:pt x="1027049" y="124587"/>
                </a:lnTo>
                <a:close/>
              </a:path>
              <a:path w="2643504" h="222250">
                <a:moveTo>
                  <a:pt x="1179195" y="115824"/>
                </a:moveTo>
                <a:lnTo>
                  <a:pt x="1065022" y="122300"/>
                </a:lnTo>
                <a:lnTo>
                  <a:pt x="1067308" y="160400"/>
                </a:lnTo>
                <a:lnTo>
                  <a:pt x="1181353" y="153796"/>
                </a:lnTo>
                <a:lnTo>
                  <a:pt x="1179195" y="115824"/>
                </a:lnTo>
                <a:close/>
              </a:path>
              <a:path w="2643504" h="222250">
                <a:moveTo>
                  <a:pt x="1331341" y="106933"/>
                </a:moveTo>
                <a:lnTo>
                  <a:pt x="1217167" y="113537"/>
                </a:lnTo>
                <a:lnTo>
                  <a:pt x="1219453" y="151637"/>
                </a:lnTo>
                <a:lnTo>
                  <a:pt x="1333500" y="145033"/>
                </a:lnTo>
                <a:lnTo>
                  <a:pt x="1331341" y="106933"/>
                </a:lnTo>
                <a:close/>
              </a:path>
              <a:path w="2643504" h="222250">
                <a:moveTo>
                  <a:pt x="1483486" y="98170"/>
                </a:moveTo>
                <a:lnTo>
                  <a:pt x="1369314" y="104775"/>
                </a:lnTo>
                <a:lnTo>
                  <a:pt x="1371600" y="142875"/>
                </a:lnTo>
                <a:lnTo>
                  <a:pt x="1485646" y="136270"/>
                </a:lnTo>
                <a:lnTo>
                  <a:pt x="1483486" y="98170"/>
                </a:lnTo>
                <a:close/>
              </a:path>
              <a:path w="2643504" h="222250">
                <a:moveTo>
                  <a:pt x="1635632" y="89407"/>
                </a:moveTo>
                <a:lnTo>
                  <a:pt x="1521459" y="96012"/>
                </a:lnTo>
                <a:lnTo>
                  <a:pt x="1523746" y="134112"/>
                </a:lnTo>
                <a:lnTo>
                  <a:pt x="1637792" y="127507"/>
                </a:lnTo>
                <a:lnTo>
                  <a:pt x="1635632" y="89407"/>
                </a:lnTo>
                <a:close/>
              </a:path>
              <a:path w="2643504" h="222250">
                <a:moveTo>
                  <a:pt x="1787778" y="80644"/>
                </a:moveTo>
                <a:lnTo>
                  <a:pt x="1673605" y="87249"/>
                </a:lnTo>
                <a:lnTo>
                  <a:pt x="1675892" y="125221"/>
                </a:lnTo>
                <a:lnTo>
                  <a:pt x="1789938" y="118744"/>
                </a:lnTo>
                <a:lnTo>
                  <a:pt x="1787778" y="80644"/>
                </a:lnTo>
                <a:close/>
              </a:path>
              <a:path w="2643504" h="222250">
                <a:moveTo>
                  <a:pt x="1939925" y="71881"/>
                </a:moveTo>
                <a:lnTo>
                  <a:pt x="1825752" y="78486"/>
                </a:lnTo>
                <a:lnTo>
                  <a:pt x="1828038" y="116458"/>
                </a:lnTo>
                <a:lnTo>
                  <a:pt x="1942083" y="109981"/>
                </a:lnTo>
                <a:lnTo>
                  <a:pt x="1939925" y="71881"/>
                </a:lnTo>
                <a:close/>
              </a:path>
              <a:path w="2643504" h="222250">
                <a:moveTo>
                  <a:pt x="2092071" y="63118"/>
                </a:moveTo>
                <a:lnTo>
                  <a:pt x="1977899" y="69723"/>
                </a:lnTo>
                <a:lnTo>
                  <a:pt x="1980183" y="107695"/>
                </a:lnTo>
                <a:lnTo>
                  <a:pt x="2094229" y="101091"/>
                </a:lnTo>
                <a:lnTo>
                  <a:pt x="2092071" y="63118"/>
                </a:lnTo>
                <a:close/>
              </a:path>
              <a:path w="2643504" h="222250">
                <a:moveTo>
                  <a:pt x="2244217" y="54355"/>
                </a:moveTo>
                <a:lnTo>
                  <a:pt x="2130044" y="60959"/>
                </a:lnTo>
                <a:lnTo>
                  <a:pt x="2132329" y="98932"/>
                </a:lnTo>
                <a:lnTo>
                  <a:pt x="2246376" y="92328"/>
                </a:lnTo>
                <a:lnTo>
                  <a:pt x="2244217" y="54355"/>
                </a:lnTo>
                <a:close/>
              </a:path>
              <a:path w="2643504" h="222250">
                <a:moveTo>
                  <a:pt x="2396363" y="45592"/>
                </a:moveTo>
                <a:lnTo>
                  <a:pt x="2282190" y="52196"/>
                </a:lnTo>
                <a:lnTo>
                  <a:pt x="2284476" y="90169"/>
                </a:lnTo>
                <a:lnTo>
                  <a:pt x="2398522" y="83565"/>
                </a:lnTo>
                <a:lnTo>
                  <a:pt x="2396363" y="45592"/>
                </a:lnTo>
                <a:close/>
              </a:path>
              <a:path w="2643504" h="222250">
                <a:moveTo>
                  <a:pt x="2611369" y="36829"/>
                </a:moveTo>
                <a:lnTo>
                  <a:pt x="2546857" y="36829"/>
                </a:lnTo>
                <a:lnTo>
                  <a:pt x="2549017" y="74929"/>
                </a:lnTo>
                <a:lnTo>
                  <a:pt x="2530051" y="76022"/>
                </a:lnTo>
                <a:lnTo>
                  <a:pt x="2532253" y="114045"/>
                </a:lnTo>
                <a:lnTo>
                  <a:pt x="2642997" y="50418"/>
                </a:lnTo>
                <a:lnTo>
                  <a:pt x="2611369" y="36829"/>
                </a:lnTo>
                <a:close/>
              </a:path>
              <a:path w="2643504" h="222250">
                <a:moveTo>
                  <a:pt x="2527845" y="37924"/>
                </a:moveTo>
                <a:lnTo>
                  <a:pt x="2434337" y="43306"/>
                </a:lnTo>
                <a:lnTo>
                  <a:pt x="2436622" y="81406"/>
                </a:lnTo>
                <a:lnTo>
                  <a:pt x="2530051" y="76022"/>
                </a:lnTo>
                <a:lnTo>
                  <a:pt x="2527845" y="37924"/>
                </a:lnTo>
                <a:close/>
              </a:path>
              <a:path w="2643504" h="222250">
                <a:moveTo>
                  <a:pt x="2546857" y="36829"/>
                </a:moveTo>
                <a:lnTo>
                  <a:pt x="2527845" y="37924"/>
                </a:lnTo>
                <a:lnTo>
                  <a:pt x="2530051" y="76022"/>
                </a:lnTo>
                <a:lnTo>
                  <a:pt x="2549017" y="74929"/>
                </a:lnTo>
                <a:lnTo>
                  <a:pt x="2546857" y="36829"/>
                </a:lnTo>
                <a:close/>
              </a:path>
              <a:path w="2643504" h="222250">
                <a:moveTo>
                  <a:pt x="2525649" y="0"/>
                </a:moveTo>
                <a:lnTo>
                  <a:pt x="2527845" y="37924"/>
                </a:lnTo>
                <a:lnTo>
                  <a:pt x="2546857" y="36829"/>
                </a:lnTo>
                <a:lnTo>
                  <a:pt x="2611369" y="36829"/>
                </a:lnTo>
                <a:lnTo>
                  <a:pt x="2525649" y="0"/>
                </a:lnTo>
                <a:close/>
              </a:path>
            </a:pathLst>
          </a:custGeom>
          <a:solidFill>
            <a:srgbClr val="F16C5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——ndarray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6602983"/>
            <a:ext cx="795020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[ 0 1 2 3 4 100 6 7 8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5651" y="3091433"/>
            <a:ext cx="7067550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8389" y="1719325"/>
            <a:ext cx="13215619" cy="2907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47814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注意！切片得到的数据对应的还是原始数据 任何修改都会</a:t>
            </a:r>
            <a:r>
              <a:rPr sz="3200" b="1" spc="-5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反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映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到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原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始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据</a:t>
            </a:r>
            <a:r>
              <a:rPr sz="3200" b="1" spc="-5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516495" marR="5080">
              <a:lnSpc>
                <a:spcPts val="7680"/>
              </a:lnSpc>
              <a:spcBef>
                <a:spcPts val="54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想要一份副本不影响原始数据？ 请用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data[3:6].copy()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变换数组的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维度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Numpy的基础类型</a:t>
            </a:r>
            <a:r>
              <a:rPr sz="2800" spc="-5" dirty="0">
                <a:solidFill>
                  <a:srgbClr val="F47163"/>
                </a:solidFill>
              </a:rPr>
              <a:t>——ndarray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195316"/>
            <a:ext cx="429260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[0 1 2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4 5 6 7 8</a:t>
            </a:r>
            <a:r>
              <a:rPr sz="3200" spc="-3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[[0 1 2 3 4]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[5 6 7 8</a:t>
            </a:r>
            <a:r>
              <a:rPr sz="3200" spc="-1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07741"/>
            <a:ext cx="8839200" cy="2391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矩阵的转置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130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Numpy的基础类型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——ndarray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750053"/>
            <a:ext cx="2056130" cy="2951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[[0</a:t>
            </a:r>
            <a:r>
              <a:rPr sz="3200" spc="-2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[1</a:t>
            </a:r>
            <a:r>
              <a:rPr sz="3200" spc="-8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6]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[2</a:t>
            </a:r>
            <a:r>
              <a:rPr sz="3200" spc="-1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7]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 marR="61341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[3 8]  [4</a:t>
            </a:r>
            <a:r>
              <a:rPr sz="3200" spc="-8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52700"/>
            <a:ext cx="9448800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326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对ndarray数组每个元素都求平方根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ndarray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的运算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750053"/>
            <a:ext cx="693674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 err="1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90800"/>
            <a:ext cx="6809994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9C5868-C099-48AD-B286-03CD2C94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8" y="5715000"/>
            <a:ext cx="10564761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90" y="1719580"/>
            <a:ext cx="538543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一些常用的方法</a:t>
            </a:r>
            <a:r>
              <a:rPr lang="en-US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按位运算）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3236" y="2541651"/>
          <a:ext cx="8146414" cy="4773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函数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说明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abs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计算绝对值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sqrt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计算平方根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square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计算平方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exp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计算指数</a:t>
                      </a:r>
                      <a:r>
                        <a:rPr sz="2850" spc="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r>
                        <a:rPr sz="2850" spc="7" baseline="2500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endParaRPr sz="2850" baseline="250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sign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计算正负号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：1</a:t>
                      </a:r>
                      <a:r>
                        <a:rPr sz="2850" spc="2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sz="2850" spc="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-1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ceil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计算大于等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于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该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小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整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floor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计算小于等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于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该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整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3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isnan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计算哪些元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非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数字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160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数据分析基础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305" y="1550416"/>
            <a:ext cx="18046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数组的概念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2311" y="2322576"/>
            <a:ext cx="9543288" cy="5334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将两个数组相加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32759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[ 3 7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11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sz="3200" spc="-5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19]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609088"/>
            <a:ext cx="9800844" cy="2333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将两个数组相加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32759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[ 3 7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11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sz="3200" spc="-5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19]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36697"/>
            <a:ext cx="9753600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3054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一些常见的两个数组可用方法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3236" y="2541651"/>
          <a:ext cx="10167619" cy="4242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6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函数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说明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add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计算两个数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的和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subtract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从第一个数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减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去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第二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数组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multiply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计算两个数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的乘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积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不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是矩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阵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乘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法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divide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第一个数组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除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以第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二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组元素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power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第一个数组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2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2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A，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第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二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2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B，</a:t>
                      </a:r>
                      <a:r>
                        <a:rPr sz="2850" spc="2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</a:t>
                      </a: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sz="2850" spc="15" baseline="2500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sz="2850" baseline="250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计算两个元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位置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更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的那个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fmin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计算两个元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个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位置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上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更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小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的那个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086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数学及统计方法：求和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45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936747"/>
            <a:ext cx="6381750" cy="1552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数学及统计方法：求平均值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4.5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3051809"/>
            <a:ext cx="6324600" cy="144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数学及统计方法：求标准差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368617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2.8722813232690143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3018282"/>
            <a:ext cx="6371844" cy="1514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681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一些常用的统计方法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3236" y="2541651"/>
          <a:ext cx="10950574" cy="3182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2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函数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说明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sum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的和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mean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的平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均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std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的标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准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min,</a:t>
                      </a:r>
                      <a:r>
                        <a:rPr sz="2850" spc="-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中的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小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或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最大值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argmin,</a:t>
                      </a:r>
                      <a:r>
                        <a:rPr sz="2850" spc="-3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argmax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计算数组所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有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素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中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小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或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对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应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位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056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数组的排序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</a:rPr>
              <a:t>ndarray</a:t>
            </a:r>
            <a:r>
              <a:rPr sz="2800" dirty="0">
                <a:solidFill>
                  <a:srgbClr val="F47163"/>
                </a:solidFill>
              </a:rPr>
              <a:t>的运算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5339588"/>
            <a:ext cx="38855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[1 2 3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5 6 7 8</a:t>
            </a:r>
            <a:r>
              <a:rPr sz="3200" spc="-3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618232"/>
            <a:ext cx="11791950" cy="2314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260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读取txt文件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2393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ndarray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的存取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768850"/>
            <a:ext cx="469900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[[ 1. 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3.  4.</a:t>
            </a:r>
            <a:r>
              <a:rPr sz="3200" spc="155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5.]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[ 6.  7.  8.  9.</a:t>
            </a:r>
            <a:r>
              <a:rPr sz="3200" spc="-1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10.]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[11.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12. 13. 14.</a:t>
            </a:r>
            <a:r>
              <a:rPr sz="3200" spc="-6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15.]]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842259"/>
            <a:ext cx="12668250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511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数组.astype(要转换成的类型)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3105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ndarray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的类型转换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768850"/>
            <a:ext cx="368236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15900" marR="5080" indent="-203835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[[ 1 2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5] 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[ 6 7 8 9 10]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[11 12 13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14</a:t>
            </a:r>
            <a:r>
              <a:rPr sz="3200" spc="-4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15]]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852166"/>
            <a:ext cx="12687300" cy="127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3228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数据处理的一般流程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4736" y="2538602"/>
            <a:ext cx="2081530" cy="1249045"/>
          </a:xfrm>
          <a:custGeom>
            <a:avLst/>
            <a:gdLst/>
            <a:ahLst/>
            <a:cxnLst/>
            <a:rect l="l" t="t" r="r" b="b"/>
            <a:pathLst>
              <a:path w="2081529" h="1249045">
                <a:moveTo>
                  <a:pt x="1956180" y="0"/>
                </a:moveTo>
                <a:lnTo>
                  <a:pt x="124840" y="0"/>
                </a:lnTo>
                <a:lnTo>
                  <a:pt x="76241" y="9808"/>
                </a:lnTo>
                <a:lnTo>
                  <a:pt x="36560" y="36560"/>
                </a:lnTo>
                <a:lnTo>
                  <a:pt x="9808" y="76241"/>
                </a:lnTo>
                <a:lnTo>
                  <a:pt x="0" y="124841"/>
                </a:lnTo>
                <a:lnTo>
                  <a:pt x="0" y="1124077"/>
                </a:lnTo>
                <a:lnTo>
                  <a:pt x="9808" y="1172676"/>
                </a:lnTo>
                <a:lnTo>
                  <a:pt x="36560" y="1212357"/>
                </a:lnTo>
                <a:lnTo>
                  <a:pt x="76241" y="1239109"/>
                </a:lnTo>
                <a:lnTo>
                  <a:pt x="124840" y="1248918"/>
                </a:lnTo>
                <a:lnTo>
                  <a:pt x="1956180" y="1248918"/>
                </a:lnTo>
                <a:lnTo>
                  <a:pt x="2004780" y="1239109"/>
                </a:lnTo>
                <a:lnTo>
                  <a:pt x="2044461" y="1212357"/>
                </a:lnTo>
                <a:lnTo>
                  <a:pt x="2071213" y="1172676"/>
                </a:lnTo>
                <a:lnTo>
                  <a:pt x="2081022" y="1124077"/>
                </a:lnTo>
                <a:lnTo>
                  <a:pt x="2081022" y="124841"/>
                </a:lnTo>
                <a:lnTo>
                  <a:pt x="2071213" y="76241"/>
                </a:lnTo>
                <a:lnTo>
                  <a:pt x="2044461" y="36560"/>
                </a:lnTo>
                <a:lnTo>
                  <a:pt x="2004780" y="9808"/>
                </a:lnTo>
                <a:lnTo>
                  <a:pt x="1956180" y="0"/>
                </a:lnTo>
                <a:close/>
              </a:path>
            </a:pathLst>
          </a:custGeom>
          <a:solidFill>
            <a:srgbClr val="1B6A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3011" y="2921000"/>
            <a:ext cx="1743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8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数据收集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13403" y="2904744"/>
            <a:ext cx="441325" cy="516890"/>
          </a:xfrm>
          <a:custGeom>
            <a:avLst/>
            <a:gdLst/>
            <a:ahLst/>
            <a:cxnLst/>
            <a:rect l="l" t="t" r="r" b="b"/>
            <a:pathLst>
              <a:path w="441325" h="516889">
                <a:moveTo>
                  <a:pt x="220599" y="0"/>
                </a:moveTo>
                <a:lnTo>
                  <a:pt x="220599" y="103377"/>
                </a:lnTo>
                <a:lnTo>
                  <a:pt x="0" y="103377"/>
                </a:lnTo>
                <a:lnTo>
                  <a:pt x="0" y="413257"/>
                </a:lnTo>
                <a:lnTo>
                  <a:pt x="220599" y="413257"/>
                </a:lnTo>
                <a:lnTo>
                  <a:pt x="220599" y="516635"/>
                </a:lnTo>
                <a:lnTo>
                  <a:pt x="441198" y="258317"/>
                </a:lnTo>
                <a:lnTo>
                  <a:pt x="220599" y="0"/>
                </a:lnTo>
                <a:close/>
              </a:path>
            </a:pathLst>
          </a:custGeom>
          <a:solidFill>
            <a:srgbClr val="1B6A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8625" y="2538602"/>
            <a:ext cx="2081530" cy="1249045"/>
          </a:xfrm>
          <a:custGeom>
            <a:avLst/>
            <a:gdLst/>
            <a:ahLst/>
            <a:cxnLst/>
            <a:rect l="l" t="t" r="r" b="b"/>
            <a:pathLst>
              <a:path w="2081529" h="1249045">
                <a:moveTo>
                  <a:pt x="1956180" y="0"/>
                </a:moveTo>
                <a:lnTo>
                  <a:pt x="124840" y="0"/>
                </a:lnTo>
                <a:lnTo>
                  <a:pt x="76241" y="9808"/>
                </a:lnTo>
                <a:lnTo>
                  <a:pt x="36560" y="36560"/>
                </a:lnTo>
                <a:lnTo>
                  <a:pt x="9808" y="76241"/>
                </a:lnTo>
                <a:lnTo>
                  <a:pt x="0" y="124841"/>
                </a:lnTo>
                <a:lnTo>
                  <a:pt x="0" y="1124077"/>
                </a:lnTo>
                <a:lnTo>
                  <a:pt x="9808" y="1172676"/>
                </a:lnTo>
                <a:lnTo>
                  <a:pt x="36560" y="1212357"/>
                </a:lnTo>
                <a:lnTo>
                  <a:pt x="76241" y="1239109"/>
                </a:lnTo>
                <a:lnTo>
                  <a:pt x="124840" y="1248918"/>
                </a:lnTo>
                <a:lnTo>
                  <a:pt x="1956180" y="1248918"/>
                </a:lnTo>
                <a:lnTo>
                  <a:pt x="2004780" y="1239109"/>
                </a:lnTo>
                <a:lnTo>
                  <a:pt x="2044461" y="1212357"/>
                </a:lnTo>
                <a:lnTo>
                  <a:pt x="2071213" y="1172676"/>
                </a:lnTo>
                <a:lnTo>
                  <a:pt x="2081022" y="1124077"/>
                </a:lnTo>
                <a:lnTo>
                  <a:pt x="2081022" y="124841"/>
                </a:lnTo>
                <a:lnTo>
                  <a:pt x="2071213" y="76241"/>
                </a:lnTo>
                <a:lnTo>
                  <a:pt x="2044461" y="36560"/>
                </a:lnTo>
                <a:lnTo>
                  <a:pt x="2004780" y="9808"/>
                </a:lnTo>
                <a:lnTo>
                  <a:pt x="1956180" y="0"/>
                </a:lnTo>
                <a:close/>
              </a:path>
            </a:pathLst>
          </a:custGeom>
          <a:solidFill>
            <a:srgbClr val="F8D2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76673" y="2921000"/>
            <a:ext cx="18046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数据预处理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7292" y="2904744"/>
            <a:ext cx="441325" cy="516890"/>
          </a:xfrm>
          <a:custGeom>
            <a:avLst/>
            <a:gdLst/>
            <a:ahLst/>
            <a:cxnLst/>
            <a:rect l="l" t="t" r="r" b="b"/>
            <a:pathLst>
              <a:path w="441325" h="516889">
                <a:moveTo>
                  <a:pt x="220599" y="0"/>
                </a:moveTo>
                <a:lnTo>
                  <a:pt x="220599" y="103377"/>
                </a:lnTo>
                <a:lnTo>
                  <a:pt x="0" y="103377"/>
                </a:lnTo>
                <a:lnTo>
                  <a:pt x="0" y="413257"/>
                </a:lnTo>
                <a:lnTo>
                  <a:pt x="220599" y="413257"/>
                </a:lnTo>
                <a:lnTo>
                  <a:pt x="220599" y="516635"/>
                </a:lnTo>
                <a:lnTo>
                  <a:pt x="441198" y="258317"/>
                </a:lnTo>
                <a:lnTo>
                  <a:pt x="220599" y="0"/>
                </a:lnTo>
                <a:close/>
              </a:path>
            </a:pathLst>
          </a:custGeom>
          <a:solidFill>
            <a:srgbClr val="F8D2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52513" y="2538602"/>
            <a:ext cx="2081530" cy="1249045"/>
          </a:xfrm>
          <a:custGeom>
            <a:avLst/>
            <a:gdLst/>
            <a:ahLst/>
            <a:cxnLst/>
            <a:rect l="l" t="t" r="r" b="b"/>
            <a:pathLst>
              <a:path w="2081529" h="1249045">
                <a:moveTo>
                  <a:pt x="1956180" y="0"/>
                </a:moveTo>
                <a:lnTo>
                  <a:pt x="124840" y="0"/>
                </a:lnTo>
                <a:lnTo>
                  <a:pt x="76241" y="9808"/>
                </a:lnTo>
                <a:lnTo>
                  <a:pt x="36560" y="36560"/>
                </a:lnTo>
                <a:lnTo>
                  <a:pt x="9808" y="76241"/>
                </a:lnTo>
                <a:lnTo>
                  <a:pt x="0" y="124841"/>
                </a:lnTo>
                <a:lnTo>
                  <a:pt x="0" y="1124077"/>
                </a:lnTo>
                <a:lnTo>
                  <a:pt x="9808" y="1172676"/>
                </a:lnTo>
                <a:lnTo>
                  <a:pt x="36560" y="1212357"/>
                </a:lnTo>
                <a:lnTo>
                  <a:pt x="76241" y="1239109"/>
                </a:lnTo>
                <a:lnTo>
                  <a:pt x="124840" y="1248918"/>
                </a:lnTo>
                <a:lnTo>
                  <a:pt x="1956180" y="1248918"/>
                </a:lnTo>
                <a:lnTo>
                  <a:pt x="2004780" y="1239109"/>
                </a:lnTo>
                <a:lnTo>
                  <a:pt x="2044461" y="1212357"/>
                </a:lnTo>
                <a:lnTo>
                  <a:pt x="2071213" y="1172676"/>
                </a:lnTo>
                <a:lnTo>
                  <a:pt x="2081021" y="1124077"/>
                </a:lnTo>
                <a:lnTo>
                  <a:pt x="2081021" y="124841"/>
                </a:lnTo>
                <a:lnTo>
                  <a:pt x="2071213" y="76241"/>
                </a:lnTo>
                <a:lnTo>
                  <a:pt x="2044461" y="36560"/>
                </a:lnTo>
                <a:lnTo>
                  <a:pt x="2004780" y="9808"/>
                </a:lnTo>
                <a:lnTo>
                  <a:pt x="1956180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68107" y="2921000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数据处理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1180" y="2904744"/>
            <a:ext cx="441325" cy="516890"/>
          </a:xfrm>
          <a:custGeom>
            <a:avLst/>
            <a:gdLst/>
            <a:ahLst/>
            <a:cxnLst/>
            <a:rect l="l" t="t" r="r" b="b"/>
            <a:pathLst>
              <a:path w="441325" h="516889">
                <a:moveTo>
                  <a:pt x="220599" y="0"/>
                </a:moveTo>
                <a:lnTo>
                  <a:pt x="220599" y="103377"/>
                </a:lnTo>
                <a:lnTo>
                  <a:pt x="0" y="103377"/>
                </a:lnTo>
                <a:lnTo>
                  <a:pt x="0" y="413257"/>
                </a:lnTo>
                <a:lnTo>
                  <a:pt x="220599" y="413257"/>
                </a:lnTo>
                <a:lnTo>
                  <a:pt x="220599" y="516635"/>
                </a:lnTo>
                <a:lnTo>
                  <a:pt x="441198" y="258317"/>
                </a:lnTo>
                <a:lnTo>
                  <a:pt x="220599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66401" y="2538602"/>
            <a:ext cx="2081530" cy="1249045"/>
          </a:xfrm>
          <a:custGeom>
            <a:avLst/>
            <a:gdLst/>
            <a:ahLst/>
            <a:cxnLst/>
            <a:rect l="l" t="t" r="r" b="b"/>
            <a:pathLst>
              <a:path w="2081529" h="1249045">
                <a:moveTo>
                  <a:pt x="1956180" y="0"/>
                </a:moveTo>
                <a:lnTo>
                  <a:pt x="124841" y="0"/>
                </a:lnTo>
                <a:lnTo>
                  <a:pt x="76241" y="9808"/>
                </a:lnTo>
                <a:lnTo>
                  <a:pt x="36560" y="36560"/>
                </a:lnTo>
                <a:lnTo>
                  <a:pt x="9808" y="76241"/>
                </a:lnTo>
                <a:lnTo>
                  <a:pt x="0" y="124841"/>
                </a:lnTo>
                <a:lnTo>
                  <a:pt x="0" y="1124077"/>
                </a:lnTo>
                <a:lnTo>
                  <a:pt x="9808" y="1172676"/>
                </a:lnTo>
                <a:lnTo>
                  <a:pt x="36560" y="1212357"/>
                </a:lnTo>
                <a:lnTo>
                  <a:pt x="76241" y="1239109"/>
                </a:lnTo>
                <a:lnTo>
                  <a:pt x="124841" y="1248918"/>
                </a:lnTo>
                <a:lnTo>
                  <a:pt x="1956180" y="1248918"/>
                </a:lnTo>
                <a:lnTo>
                  <a:pt x="2004780" y="1239109"/>
                </a:lnTo>
                <a:lnTo>
                  <a:pt x="2044462" y="1212357"/>
                </a:lnTo>
                <a:lnTo>
                  <a:pt x="2071214" y="1172676"/>
                </a:lnTo>
                <a:lnTo>
                  <a:pt x="2081023" y="1124077"/>
                </a:lnTo>
                <a:lnTo>
                  <a:pt x="2081023" y="124841"/>
                </a:lnTo>
                <a:lnTo>
                  <a:pt x="2071214" y="76241"/>
                </a:lnTo>
                <a:lnTo>
                  <a:pt x="2044462" y="36560"/>
                </a:lnTo>
                <a:lnTo>
                  <a:pt x="2004780" y="9808"/>
                </a:lnTo>
                <a:lnTo>
                  <a:pt x="1956180" y="0"/>
                </a:lnTo>
                <a:close/>
              </a:path>
            </a:pathLst>
          </a:custGeom>
          <a:solidFill>
            <a:srgbClr val="7BC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382250" y="2921000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数据展示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25644" y="3132836"/>
            <a:ext cx="13970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作业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330199"/>
            <a:ext cx="318008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" dirty="0">
                <a:latin typeface="宋体" panose="02010600030101010101" pitchFamily="2" charset="-122"/>
                <a:cs typeface="宋体" panose="02010600030101010101" pitchFamily="2" charset="-122"/>
              </a:rPr>
              <a:t>统计书本的平均评分</a:t>
            </a:r>
            <a:endParaRPr sz="2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0836" y="1472437"/>
            <a:ext cx="7171690" cy="557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读取文件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rating.txt</a:t>
            </a:r>
            <a:r>
              <a:rPr sz="28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中的的数据</a:t>
            </a:r>
            <a:r>
              <a:rPr sz="2800" spc="-1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并</a:t>
            </a:r>
            <a:r>
              <a:rPr sz="28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分析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spcBef>
                <a:spcPts val="2470"/>
              </a:spcBef>
              <a:buFont typeface="΢"/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共有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10000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本书，以</a:t>
            </a:r>
            <a:r>
              <a:rPr sz="2800" spc="-1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字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表示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27050" indent="-514350">
              <a:lnSpc>
                <a:spcPct val="100000"/>
              </a:lnSpc>
              <a:spcBef>
                <a:spcPts val="1680"/>
              </a:spcBef>
              <a:buFont typeface="΢"/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每个用户的打分为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1~5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527050" marR="5080" indent="-514350">
              <a:lnSpc>
                <a:spcPct val="150000"/>
              </a:lnSpc>
              <a:buFont typeface="΢"/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每一行数据有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个数字，</a:t>
            </a:r>
            <a:r>
              <a:rPr sz="2800" spc="-1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别表示用</a:t>
            </a:r>
            <a:r>
              <a:rPr sz="28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户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D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 书本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  <a:r>
              <a:rPr sz="28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该用户对该书的打分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要求输出：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所有书本各自的平均得分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7118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第一步，读取数据并转换为整数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31948"/>
            <a:ext cx="12592050" cy="2238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114001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第二步，创建两个数组，分别存各个书籍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总得分和总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评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分人数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15183"/>
            <a:ext cx="10431780" cy="1319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5098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第三步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，for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循环读取每行数据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10612"/>
            <a:ext cx="9915906" cy="2596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086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第四步，输出平均得分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1449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作业解析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704" y="413258"/>
            <a:ext cx="1327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481072"/>
            <a:ext cx="11262359" cy="766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AA4F91D-EED7-4C59-AC65-C45D3D98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10288337" cy="4953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20E7AF-8580-4BF6-BF8D-1B6419BB2CF8}"/>
              </a:ext>
            </a:extLst>
          </p:cNvPr>
          <p:cNvSpPr txBox="1"/>
          <p:nvPr/>
        </p:nvSpPr>
        <p:spPr>
          <a:xfrm>
            <a:off x="1219200" y="761999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完整代码</a:t>
            </a:r>
          </a:p>
        </p:txBody>
      </p:sp>
    </p:spTree>
    <p:extLst>
      <p:ext uri="{BB962C8B-B14F-4D97-AF65-F5344CB8AC3E}">
        <p14:creationId xmlns:p14="http://schemas.microsoft.com/office/powerpoint/2010/main" val="3893325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8229597"/>
                </a:moveTo>
                <a:lnTo>
                  <a:pt x="14630400" y="0"/>
                </a:lnTo>
                <a:lnTo>
                  <a:pt x="0" y="0"/>
                </a:lnTo>
                <a:lnTo>
                  <a:pt x="0" y="8229597"/>
                </a:lnTo>
                <a:lnTo>
                  <a:pt x="14630400" y="8229597"/>
                </a:lnTo>
                <a:close/>
              </a:path>
            </a:pathLst>
          </a:custGeom>
          <a:solidFill>
            <a:srgbClr val="49B6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48371" y="3473956"/>
            <a:ext cx="7082027" cy="4755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63927" y="2421890"/>
            <a:ext cx="60528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6975" marR="5080" indent="-1184910">
              <a:lnSpc>
                <a:spcPct val="100000"/>
              </a:lnSpc>
              <a:spcBef>
                <a:spcPts val="100"/>
              </a:spcBef>
            </a:pPr>
            <a:r>
              <a:rPr sz="7200" b="1" spc="-20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72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anda</a:t>
            </a:r>
            <a:r>
              <a:rPr sz="7200" b="1" spc="-1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s</a:t>
            </a:r>
            <a:r>
              <a:rPr sz="72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基础及 </a:t>
            </a:r>
            <a:r>
              <a:rPr sz="7200" b="1" spc="-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基本应用</a:t>
            </a:r>
            <a:endParaRPr sz="7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57955" y="4890134"/>
            <a:ext cx="3064510" cy="0"/>
          </a:xfrm>
          <a:custGeom>
            <a:avLst/>
            <a:gdLst/>
            <a:ahLst/>
            <a:cxnLst/>
            <a:rect l="l" t="t" r="r" b="b"/>
            <a:pathLst>
              <a:path w="3064509">
                <a:moveTo>
                  <a:pt x="0" y="0"/>
                </a:moveTo>
                <a:lnTo>
                  <a:pt x="3064002" y="0"/>
                </a:lnTo>
              </a:path>
            </a:pathLst>
          </a:custGeom>
          <a:ln w="28194">
            <a:solidFill>
              <a:srgbClr val="FBFB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5498" y="302768"/>
            <a:ext cx="13519403" cy="738505"/>
          </a:xfrm>
        </p:spPr>
        <p:txBody>
          <a:bodyPr/>
          <a:lstStyle/>
          <a:p>
            <a:r>
              <a:rPr lang="en-US" altLang="zh-CN" sz="4800" b="1"/>
              <a:t>Pandas = </a:t>
            </a:r>
            <a:r>
              <a:rPr lang="en-US" altLang="zh-CN" sz="4800" b="1">
                <a:solidFill>
                  <a:srgbClr val="FF0000"/>
                </a:solidFill>
              </a:rPr>
              <a:t>Pan</a:t>
            </a:r>
            <a:r>
              <a:rPr lang="en-US" altLang="zh-CN" sz="4800" b="1"/>
              <a:t>el </a:t>
            </a:r>
            <a:r>
              <a:rPr lang="en-US" altLang="zh-CN" sz="4800" b="1">
                <a:solidFill>
                  <a:srgbClr val="FF0000"/>
                </a:solidFill>
              </a:rPr>
              <a:t>Da</a:t>
            </a:r>
            <a:r>
              <a:rPr lang="en-US" altLang="zh-CN" sz="4800" b="1"/>
              <a:t>ta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75" y="1951990"/>
            <a:ext cx="941705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9844" y="2994649"/>
            <a:ext cx="2768600" cy="2001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9700">
              <a:lnSpc>
                <a:spcPct val="120000"/>
              </a:lnSpc>
              <a:spcBef>
                <a:spcPts val="105"/>
              </a:spcBef>
            </a:pPr>
            <a:r>
              <a:rPr sz="5400" b="1" spc="-2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Pandas  </a:t>
            </a: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数据结构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160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数据收集方法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708" y="1884172"/>
            <a:ext cx="374269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网络爬虫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公开数据集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其它途径收集的数据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302768"/>
            <a:ext cx="2660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为什么用</a:t>
            </a:r>
            <a:r>
              <a:rPr sz="2800" spc="-95" dirty="0">
                <a:solidFill>
                  <a:srgbClr val="F47163"/>
                </a:solidFill>
              </a:rPr>
              <a:t>P</a:t>
            </a:r>
            <a:r>
              <a:rPr sz="2800" dirty="0">
                <a:solidFill>
                  <a:srgbClr val="F47163"/>
                </a:solidFill>
              </a:rPr>
              <a:t>andas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186" y="1706117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199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399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199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84C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8186" y="319430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1B6A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8186" y="468325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8186" y="6171438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7BC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61945" y="1409065"/>
            <a:ext cx="5245735" cy="559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25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快速高效的数据结构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250000"/>
              </a:lnSpc>
              <a:spcBef>
                <a:spcPts val="170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智能的数据处理功能 </a:t>
            </a:r>
          </a:p>
          <a:p>
            <a:pPr marL="12700" marR="5080" algn="just">
              <a:lnSpc>
                <a:spcPct val="250000"/>
              </a:lnSpc>
              <a:spcBef>
                <a:spcPts val="170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方便的文件存取功能 </a:t>
            </a:r>
          </a:p>
          <a:p>
            <a:pPr marL="12700" marR="5080" algn="just">
              <a:lnSpc>
                <a:spcPct val="250000"/>
              </a:lnSpc>
              <a:spcBef>
                <a:spcPts val="1705"/>
              </a:spcBef>
            </a:pPr>
            <a:r>
              <a:rPr sz="3200" b="1" spc="-5" dirty="0">
                <a:solidFill>
                  <a:srgbClr val="929292"/>
                </a:solidFill>
                <a:latin typeface="微软雅黑" panose="020B0503020204020204" charset="-122"/>
                <a:cs typeface="微软雅黑" panose="020B0503020204020204" charset="-122"/>
              </a:rPr>
              <a:t>科研及商业应用广泛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551" y="4993004"/>
            <a:ext cx="409575" cy="295275"/>
          </a:xfrm>
          <a:custGeom>
            <a:avLst/>
            <a:gdLst/>
            <a:ahLst/>
            <a:cxnLst/>
            <a:rect l="l" t="t" r="r" b="b"/>
            <a:pathLst>
              <a:path w="409575" h="295275">
                <a:moveTo>
                  <a:pt x="102235" y="64516"/>
                </a:moveTo>
                <a:lnTo>
                  <a:pt x="95631" y="64516"/>
                </a:lnTo>
                <a:lnTo>
                  <a:pt x="73634" y="69010"/>
                </a:lnTo>
                <a:lnTo>
                  <a:pt x="55578" y="81232"/>
                </a:lnTo>
                <a:lnTo>
                  <a:pt x="43356" y="99288"/>
                </a:lnTo>
                <a:lnTo>
                  <a:pt x="38862" y="121285"/>
                </a:lnTo>
                <a:lnTo>
                  <a:pt x="38862" y="128016"/>
                </a:lnTo>
                <a:lnTo>
                  <a:pt x="40005" y="133477"/>
                </a:lnTo>
                <a:lnTo>
                  <a:pt x="41148" y="140208"/>
                </a:lnTo>
                <a:lnTo>
                  <a:pt x="24378" y="153054"/>
                </a:lnTo>
                <a:lnTo>
                  <a:pt x="11382" y="169545"/>
                </a:lnTo>
                <a:lnTo>
                  <a:pt x="2982" y="189178"/>
                </a:lnTo>
                <a:lnTo>
                  <a:pt x="0" y="211455"/>
                </a:lnTo>
                <a:lnTo>
                  <a:pt x="6625" y="243726"/>
                </a:lnTo>
                <a:lnTo>
                  <a:pt x="24622" y="270271"/>
                </a:lnTo>
                <a:lnTo>
                  <a:pt x="51167" y="288268"/>
                </a:lnTo>
                <a:lnTo>
                  <a:pt x="83438" y="294894"/>
                </a:lnTo>
                <a:lnTo>
                  <a:pt x="313563" y="294894"/>
                </a:lnTo>
                <a:lnTo>
                  <a:pt x="351008" y="287274"/>
                </a:lnTo>
                <a:lnTo>
                  <a:pt x="377387" y="269240"/>
                </a:lnTo>
                <a:lnTo>
                  <a:pt x="83438" y="269240"/>
                </a:lnTo>
                <a:lnTo>
                  <a:pt x="60781" y="264747"/>
                </a:lnTo>
                <a:lnTo>
                  <a:pt x="42386" y="252444"/>
                </a:lnTo>
                <a:lnTo>
                  <a:pt x="30039" y="234092"/>
                </a:lnTo>
                <a:lnTo>
                  <a:pt x="25526" y="211455"/>
                </a:lnTo>
                <a:lnTo>
                  <a:pt x="27551" y="196724"/>
                </a:lnTo>
                <a:lnTo>
                  <a:pt x="33337" y="183054"/>
                </a:lnTo>
                <a:lnTo>
                  <a:pt x="42457" y="171074"/>
                </a:lnTo>
                <a:lnTo>
                  <a:pt x="54482" y="161417"/>
                </a:lnTo>
                <a:lnTo>
                  <a:pt x="64819" y="155142"/>
                </a:lnTo>
                <a:lnTo>
                  <a:pt x="69643" y="149701"/>
                </a:lnTo>
                <a:lnTo>
                  <a:pt x="69681" y="142593"/>
                </a:lnTo>
                <a:lnTo>
                  <a:pt x="65659" y="131318"/>
                </a:lnTo>
                <a:lnTo>
                  <a:pt x="64516" y="128016"/>
                </a:lnTo>
                <a:lnTo>
                  <a:pt x="64516" y="121285"/>
                </a:lnTo>
                <a:lnTo>
                  <a:pt x="66877" y="109404"/>
                </a:lnTo>
                <a:lnTo>
                  <a:pt x="73406" y="99488"/>
                </a:lnTo>
                <a:lnTo>
                  <a:pt x="83268" y="92692"/>
                </a:lnTo>
                <a:lnTo>
                  <a:pt x="95631" y="90170"/>
                </a:lnTo>
                <a:lnTo>
                  <a:pt x="104521" y="89027"/>
                </a:lnTo>
                <a:lnTo>
                  <a:pt x="130955" y="89027"/>
                </a:lnTo>
                <a:lnTo>
                  <a:pt x="132324" y="87167"/>
                </a:lnTo>
                <a:lnTo>
                  <a:pt x="136779" y="77851"/>
                </a:lnTo>
                <a:lnTo>
                  <a:pt x="143859" y="66802"/>
                </a:lnTo>
                <a:lnTo>
                  <a:pt x="113411" y="66802"/>
                </a:lnTo>
                <a:lnTo>
                  <a:pt x="102235" y="64516"/>
                </a:lnTo>
                <a:close/>
              </a:path>
              <a:path w="409575" h="295275">
                <a:moveTo>
                  <a:pt x="287942" y="25654"/>
                </a:moveTo>
                <a:lnTo>
                  <a:pt x="217931" y="25654"/>
                </a:lnTo>
                <a:lnTo>
                  <a:pt x="250273" y="31761"/>
                </a:lnTo>
                <a:lnTo>
                  <a:pt x="277304" y="48704"/>
                </a:lnTo>
                <a:lnTo>
                  <a:pt x="296620" y="74410"/>
                </a:lnTo>
                <a:lnTo>
                  <a:pt x="305816" y="106807"/>
                </a:lnTo>
                <a:lnTo>
                  <a:pt x="307359" y="117155"/>
                </a:lnTo>
                <a:lnTo>
                  <a:pt x="310070" y="122920"/>
                </a:lnTo>
                <a:lnTo>
                  <a:pt x="315924" y="126184"/>
                </a:lnTo>
                <a:lnTo>
                  <a:pt x="326898" y="129032"/>
                </a:lnTo>
                <a:lnTo>
                  <a:pt x="349859" y="137969"/>
                </a:lnTo>
                <a:lnTo>
                  <a:pt x="367807" y="153574"/>
                </a:lnTo>
                <a:lnTo>
                  <a:pt x="379493" y="174180"/>
                </a:lnTo>
                <a:lnTo>
                  <a:pt x="383667" y="198120"/>
                </a:lnTo>
                <a:lnTo>
                  <a:pt x="378178" y="225627"/>
                </a:lnTo>
                <a:lnTo>
                  <a:pt x="363188" y="248253"/>
                </a:lnTo>
                <a:lnTo>
                  <a:pt x="340911" y="263592"/>
                </a:lnTo>
                <a:lnTo>
                  <a:pt x="313563" y="269240"/>
                </a:lnTo>
                <a:lnTo>
                  <a:pt x="377387" y="269240"/>
                </a:lnTo>
                <a:lnTo>
                  <a:pt x="381381" y="266509"/>
                </a:lnTo>
                <a:lnTo>
                  <a:pt x="401752" y="235743"/>
                </a:lnTo>
                <a:lnTo>
                  <a:pt x="409194" y="198120"/>
                </a:lnTo>
                <a:lnTo>
                  <a:pt x="403280" y="164887"/>
                </a:lnTo>
                <a:lnTo>
                  <a:pt x="386937" y="136763"/>
                </a:lnTo>
                <a:lnTo>
                  <a:pt x="362259" y="115949"/>
                </a:lnTo>
                <a:lnTo>
                  <a:pt x="331343" y="104648"/>
                </a:lnTo>
                <a:lnTo>
                  <a:pt x="319712" y="63382"/>
                </a:lnTo>
                <a:lnTo>
                  <a:pt x="295068" y="30178"/>
                </a:lnTo>
                <a:lnTo>
                  <a:pt x="287942" y="25654"/>
                </a:lnTo>
                <a:close/>
              </a:path>
              <a:path w="409575" h="295275">
                <a:moveTo>
                  <a:pt x="130955" y="89027"/>
                </a:moveTo>
                <a:lnTo>
                  <a:pt x="104521" y="89027"/>
                </a:lnTo>
                <a:lnTo>
                  <a:pt x="113411" y="92329"/>
                </a:lnTo>
                <a:lnTo>
                  <a:pt x="122223" y="94942"/>
                </a:lnTo>
                <a:lnTo>
                  <a:pt x="128000" y="93043"/>
                </a:lnTo>
                <a:lnTo>
                  <a:pt x="130955" y="89027"/>
                </a:lnTo>
                <a:close/>
              </a:path>
              <a:path w="409575" h="295275">
                <a:moveTo>
                  <a:pt x="217931" y="0"/>
                </a:moveTo>
                <a:lnTo>
                  <a:pt x="184384" y="4954"/>
                </a:lnTo>
                <a:lnTo>
                  <a:pt x="154812" y="18780"/>
                </a:lnTo>
                <a:lnTo>
                  <a:pt x="130671" y="39915"/>
                </a:lnTo>
                <a:lnTo>
                  <a:pt x="113411" y="66802"/>
                </a:lnTo>
                <a:lnTo>
                  <a:pt x="143859" y="66802"/>
                </a:lnTo>
                <a:lnTo>
                  <a:pt x="150727" y="56086"/>
                </a:lnTo>
                <a:lnTo>
                  <a:pt x="169878" y="39655"/>
                </a:lnTo>
                <a:lnTo>
                  <a:pt x="192768" y="29273"/>
                </a:lnTo>
                <a:lnTo>
                  <a:pt x="217931" y="25654"/>
                </a:lnTo>
                <a:lnTo>
                  <a:pt x="287942" y="25654"/>
                </a:lnTo>
                <a:lnTo>
                  <a:pt x="260209" y="8046"/>
                </a:lnTo>
                <a:lnTo>
                  <a:pt x="21793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1551" y="4993004"/>
            <a:ext cx="409575" cy="295275"/>
          </a:xfrm>
          <a:custGeom>
            <a:avLst/>
            <a:gdLst/>
            <a:ahLst/>
            <a:cxnLst/>
            <a:rect l="l" t="t" r="r" b="b"/>
            <a:pathLst>
              <a:path w="409575" h="295275">
                <a:moveTo>
                  <a:pt x="331343" y="104648"/>
                </a:moveTo>
                <a:lnTo>
                  <a:pt x="319712" y="63382"/>
                </a:lnTo>
                <a:lnTo>
                  <a:pt x="295068" y="30178"/>
                </a:lnTo>
                <a:lnTo>
                  <a:pt x="260209" y="8046"/>
                </a:lnTo>
                <a:lnTo>
                  <a:pt x="217931" y="0"/>
                </a:lnTo>
                <a:lnTo>
                  <a:pt x="184384" y="4954"/>
                </a:lnTo>
                <a:lnTo>
                  <a:pt x="154812" y="18780"/>
                </a:lnTo>
                <a:lnTo>
                  <a:pt x="130671" y="39915"/>
                </a:lnTo>
                <a:lnTo>
                  <a:pt x="113411" y="66802"/>
                </a:lnTo>
                <a:lnTo>
                  <a:pt x="107823" y="65659"/>
                </a:lnTo>
                <a:lnTo>
                  <a:pt x="102235" y="64516"/>
                </a:lnTo>
                <a:lnTo>
                  <a:pt x="95631" y="64516"/>
                </a:lnTo>
                <a:lnTo>
                  <a:pt x="73634" y="69010"/>
                </a:lnTo>
                <a:lnTo>
                  <a:pt x="55578" y="81232"/>
                </a:lnTo>
                <a:lnTo>
                  <a:pt x="43356" y="99288"/>
                </a:lnTo>
                <a:lnTo>
                  <a:pt x="38862" y="121285"/>
                </a:lnTo>
                <a:lnTo>
                  <a:pt x="38862" y="128016"/>
                </a:lnTo>
                <a:lnTo>
                  <a:pt x="40005" y="133477"/>
                </a:lnTo>
                <a:lnTo>
                  <a:pt x="41148" y="140208"/>
                </a:lnTo>
                <a:lnTo>
                  <a:pt x="24378" y="153054"/>
                </a:lnTo>
                <a:lnTo>
                  <a:pt x="11382" y="169545"/>
                </a:lnTo>
                <a:lnTo>
                  <a:pt x="2982" y="189178"/>
                </a:lnTo>
                <a:lnTo>
                  <a:pt x="0" y="211455"/>
                </a:lnTo>
                <a:lnTo>
                  <a:pt x="6625" y="243726"/>
                </a:lnTo>
                <a:lnTo>
                  <a:pt x="24622" y="270271"/>
                </a:lnTo>
                <a:lnTo>
                  <a:pt x="51167" y="288268"/>
                </a:lnTo>
                <a:lnTo>
                  <a:pt x="83438" y="294894"/>
                </a:lnTo>
                <a:lnTo>
                  <a:pt x="216479" y="294894"/>
                </a:lnTo>
                <a:lnTo>
                  <a:pt x="284797" y="294894"/>
                </a:lnTo>
                <a:lnTo>
                  <a:pt x="309967" y="294894"/>
                </a:lnTo>
                <a:lnTo>
                  <a:pt x="313563" y="294894"/>
                </a:lnTo>
                <a:lnTo>
                  <a:pt x="351008" y="287274"/>
                </a:lnTo>
                <a:lnTo>
                  <a:pt x="381381" y="266509"/>
                </a:lnTo>
                <a:lnTo>
                  <a:pt x="401752" y="235743"/>
                </a:lnTo>
                <a:lnTo>
                  <a:pt x="409194" y="198120"/>
                </a:lnTo>
                <a:lnTo>
                  <a:pt x="403280" y="164887"/>
                </a:lnTo>
                <a:lnTo>
                  <a:pt x="386937" y="136763"/>
                </a:lnTo>
                <a:lnTo>
                  <a:pt x="362259" y="115949"/>
                </a:lnTo>
                <a:lnTo>
                  <a:pt x="331343" y="104648"/>
                </a:lnTo>
                <a:close/>
              </a:path>
            </a:pathLst>
          </a:custGeom>
          <a:ln w="9906">
            <a:solidFill>
              <a:srgbClr val="FBFB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7077" y="5018659"/>
            <a:ext cx="358140" cy="243840"/>
          </a:xfrm>
          <a:custGeom>
            <a:avLst/>
            <a:gdLst/>
            <a:ahLst/>
            <a:cxnLst/>
            <a:rect l="l" t="t" r="r" b="b"/>
            <a:pathLst>
              <a:path w="358139" h="243839">
                <a:moveTo>
                  <a:pt x="288036" y="243586"/>
                </a:moveTo>
                <a:lnTo>
                  <a:pt x="154995" y="243586"/>
                </a:lnTo>
                <a:lnTo>
                  <a:pt x="86677" y="243586"/>
                </a:lnTo>
                <a:lnTo>
                  <a:pt x="61507" y="243586"/>
                </a:lnTo>
                <a:lnTo>
                  <a:pt x="57912" y="243586"/>
                </a:lnTo>
                <a:lnTo>
                  <a:pt x="35254" y="239093"/>
                </a:lnTo>
                <a:lnTo>
                  <a:pt x="16859" y="226790"/>
                </a:lnTo>
                <a:lnTo>
                  <a:pt x="4512" y="208438"/>
                </a:lnTo>
                <a:lnTo>
                  <a:pt x="0" y="185801"/>
                </a:lnTo>
                <a:lnTo>
                  <a:pt x="2024" y="171070"/>
                </a:lnTo>
                <a:lnTo>
                  <a:pt x="7810" y="157400"/>
                </a:lnTo>
                <a:lnTo>
                  <a:pt x="16930" y="145420"/>
                </a:lnTo>
                <a:lnTo>
                  <a:pt x="28956" y="135763"/>
                </a:lnTo>
                <a:lnTo>
                  <a:pt x="39292" y="129488"/>
                </a:lnTo>
                <a:lnTo>
                  <a:pt x="44116" y="124047"/>
                </a:lnTo>
                <a:lnTo>
                  <a:pt x="44154" y="116939"/>
                </a:lnTo>
                <a:lnTo>
                  <a:pt x="40132" y="105664"/>
                </a:lnTo>
                <a:lnTo>
                  <a:pt x="38989" y="102362"/>
                </a:lnTo>
                <a:lnTo>
                  <a:pt x="38989" y="98933"/>
                </a:lnTo>
                <a:lnTo>
                  <a:pt x="38989" y="95631"/>
                </a:lnTo>
                <a:lnTo>
                  <a:pt x="41350" y="83750"/>
                </a:lnTo>
                <a:lnTo>
                  <a:pt x="47879" y="73834"/>
                </a:lnTo>
                <a:lnTo>
                  <a:pt x="57741" y="67038"/>
                </a:lnTo>
                <a:lnTo>
                  <a:pt x="70104" y="64516"/>
                </a:lnTo>
                <a:lnTo>
                  <a:pt x="78994" y="63373"/>
                </a:lnTo>
                <a:lnTo>
                  <a:pt x="87884" y="66675"/>
                </a:lnTo>
                <a:lnTo>
                  <a:pt x="96696" y="69288"/>
                </a:lnTo>
                <a:lnTo>
                  <a:pt x="102473" y="67389"/>
                </a:lnTo>
                <a:lnTo>
                  <a:pt x="106797" y="61513"/>
                </a:lnTo>
                <a:lnTo>
                  <a:pt x="111252" y="52197"/>
                </a:lnTo>
                <a:lnTo>
                  <a:pt x="125200" y="30432"/>
                </a:lnTo>
                <a:lnTo>
                  <a:pt x="144351" y="14001"/>
                </a:lnTo>
                <a:lnTo>
                  <a:pt x="167241" y="3619"/>
                </a:lnTo>
                <a:lnTo>
                  <a:pt x="192405" y="0"/>
                </a:lnTo>
                <a:lnTo>
                  <a:pt x="224746" y="6107"/>
                </a:lnTo>
                <a:lnTo>
                  <a:pt x="251777" y="23050"/>
                </a:lnTo>
                <a:lnTo>
                  <a:pt x="271093" y="48756"/>
                </a:lnTo>
                <a:lnTo>
                  <a:pt x="280289" y="81153"/>
                </a:lnTo>
                <a:lnTo>
                  <a:pt x="281832" y="91501"/>
                </a:lnTo>
                <a:lnTo>
                  <a:pt x="284543" y="97266"/>
                </a:lnTo>
                <a:lnTo>
                  <a:pt x="290397" y="100530"/>
                </a:lnTo>
                <a:lnTo>
                  <a:pt x="301371" y="103378"/>
                </a:lnTo>
                <a:lnTo>
                  <a:pt x="324332" y="112315"/>
                </a:lnTo>
                <a:lnTo>
                  <a:pt x="342280" y="127920"/>
                </a:lnTo>
                <a:lnTo>
                  <a:pt x="353966" y="148526"/>
                </a:lnTo>
                <a:lnTo>
                  <a:pt x="358140" y="172466"/>
                </a:lnTo>
                <a:lnTo>
                  <a:pt x="352651" y="199973"/>
                </a:lnTo>
                <a:lnTo>
                  <a:pt x="337661" y="222599"/>
                </a:lnTo>
                <a:lnTo>
                  <a:pt x="315384" y="237938"/>
                </a:lnTo>
                <a:lnTo>
                  <a:pt x="288036" y="243586"/>
                </a:lnTo>
                <a:close/>
              </a:path>
            </a:pathLst>
          </a:custGeom>
          <a:ln w="9906">
            <a:solidFill>
              <a:srgbClr val="FBFB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7557" y="3539490"/>
            <a:ext cx="337185" cy="276225"/>
          </a:xfrm>
          <a:custGeom>
            <a:avLst/>
            <a:gdLst/>
            <a:ahLst/>
            <a:cxnLst/>
            <a:rect l="l" t="t" r="r" b="b"/>
            <a:pathLst>
              <a:path w="337185" h="276225">
                <a:moveTo>
                  <a:pt x="245324" y="261493"/>
                </a:moveTo>
                <a:lnTo>
                  <a:pt x="133477" y="261493"/>
                </a:lnTo>
                <a:lnTo>
                  <a:pt x="146792" y="267592"/>
                </a:lnTo>
                <a:lnTo>
                  <a:pt x="160464" y="272097"/>
                </a:lnTo>
                <a:lnTo>
                  <a:pt x="174517" y="274887"/>
                </a:lnTo>
                <a:lnTo>
                  <a:pt x="188975" y="275844"/>
                </a:lnTo>
                <a:lnTo>
                  <a:pt x="208565" y="274296"/>
                </a:lnTo>
                <a:lnTo>
                  <a:pt x="227203" y="269652"/>
                </a:lnTo>
                <a:lnTo>
                  <a:pt x="244697" y="261913"/>
                </a:lnTo>
                <a:lnTo>
                  <a:pt x="245324" y="261493"/>
                </a:lnTo>
                <a:close/>
              </a:path>
              <a:path w="337185" h="276225">
                <a:moveTo>
                  <a:pt x="111887" y="0"/>
                </a:moveTo>
                <a:lnTo>
                  <a:pt x="81539" y="6151"/>
                </a:lnTo>
                <a:lnTo>
                  <a:pt x="56753" y="22923"/>
                </a:lnTo>
                <a:lnTo>
                  <a:pt x="40038" y="47791"/>
                </a:lnTo>
                <a:lnTo>
                  <a:pt x="33909" y="78232"/>
                </a:lnTo>
                <a:lnTo>
                  <a:pt x="34030" y="86455"/>
                </a:lnTo>
                <a:lnTo>
                  <a:pt x="34925" y="93725"/>
                </a:lnTo>
                <a:lnTo>
                  <a:pt x="36956" y="100837"/>
                </a:lnTo>
                <a:lnTo>
                  <a:pt x="21645" y="115210"/>
                </a:lnTo>
                <a:lnTo>
                  <a:pt x="10001" y="133048"/>
                </a:lnTo>
                <a:lnTo>
                  <a:pt x="2595" y="153576"/>
                </a:lnTo>
                <a:lnTo>
                  <a:pt x="0" y="176022"/>
                </a:lnTo>
                <a:lnTo>
                  <a:pt x="7405" y="212504"/>
                </a:lnTo>
                <a:lnTo>
                  <a:pt x="27622" y="242617"/>
                </a:lnTo>
                <a:lnTo>
                  <a:pt x="57650" y="263086"/>
                </a:lnTo>
                <a:lnTo>
                  <a:pt x="94487" y="270637"/>
                </a:lnTo>
                <a:lnTo>
                  <a:pt x="104473" y="270065"/>
                </a:lnTo>
                <a:lnTo>
                  <a:pt x="114363" y="268350"/>
                </a:lnTo>
                <a:lnTo>
                  <a:pt x="124063" y="265493"/>
                </a:lnTo>
                <a:lnTo>
                  <a:pt x="133477" y="261493"/>
                </a:lnTo>
                <a:lnTo>
                  <a:pt x="245324" y="261493"/>
                </a:lnTo>
                <a:lnTo>
                  <a:pt x="260858" y="251079"/>
                </a:lnTo>
                <a:lnTo>
                  <a:pt x="262890" y="251079"/>
                </a:lnTo>
                <a:lnTo>
                  <a:pt x="291744" y="245296"/>
                </a:lnTo>
                <a:lnTo>
                  <a:pt x="295229" y="242950"/>
                </a:lnTo>
                <a:lnTo>
                  <a:pt x="188975" y="242950"/>
                </a:lnTo>
                <a:lnTo>
                  <a:pt x="176821" y="242008"/>
                </a:lnTo>
                <a:lnTo>
                  <a:pt x="165179" y="239315"/>
                </a:lnTo>
                <a:lnTo>
                  <a:pt x="161085" y="237744"/>
                </a:lnTo>
                <a:lnTo>
                  <a:pt x="94487" y="237744"/>
                </a:lnTo>
                <a:lnTo>
                  <a:pt x="70558" y="232868"/>
                </a:lnTo>
                <a:lnTo>
                  <a:pt x="50974" y="219598"/>
                </a:lnTo>
                <a:lnTo>
                  <a:pt x="37748" y="199971"/>
                </a:lnTo>
                <a:lnTo>
                  <a:pt x="32893" y="176022"/>
                </a:lnTo>
                <a:lnTo>
                  <a:pt x="37748" y="152019"/>
                </a:lnTo>
                <a:lnTo>
                  <a:pt x="50974" y="132397"/>
                </a:lnTo>
                <a:lnTo>
                  <a:pt x="70558" y="119157"/>
                </a:lnTo>
                <a:lnTo>
                  <a:pt x="94487" y="114300"/>
                </a:lnTo>
                <a:lnTo>
                  <a:pt x="120676" y="114300"/>
                </a:lnTo>
                <a:lnTo>
                  <a:pt x="124206" y="110109"/>
                </a:lnTo>
                <a:lnTo>
                  <a:pt x="137826" y="96448"/>
                </a:lnTo>
                <a:lnTo>
                  <a:pt x="153543" y="86455"/>
                </a:lnTo>
                <a:lnTo>
                  <a:pt x="170783" y="80319"/>
                </a:lnTo>
                <a:lnTo>
                  <a:pt x="188975" y="78232"/>
                </a:lnTo>
                <a:lnTo>
                  <a:pt x="269075" y="78232"/>
                </a:lnTo>
                <a:lnTo>
                  <a:pt x="250031" y="62547"/>
                </a:lnTo>
                <a:lnTo>
                  <a:pt x="221027" y="49799"/>
                </a:lnTo>
                <a:lnTo>
                  <a:pt x="188975" y="45338"/>
                </a:lnTo>
                <a:lnTo>
                  <a:pt x="182753" y="45338"/>
                </a:lnTo>
                <a:lnTo>
                  <a:pt x="170965" y="26949"/>
                </a:lnTo>
                <a:lnTo>
                  <a:pt x="154654" y="12620"/>
                </a:lnTo>
                <a:lnTo>
                  <a:pt x="134675" y="3315"/>
                </a:lnTo>
                <a:lnTo>
                  <a:pt x="111887" y="0"/>
                </a:lnTo>
                <a:close/>
              </a:path>
              <a:path w="337185" h="276225">
                <a:moveTo>
                  <a:pt x="249555" y="217170"/>
                </a:moveTo>
                <a:lnTo>
                  <a:pt x="204092" y="241611"/>
                </a:lnTo>
                <a:lnTo>
                  <a:pt x="188975" y="242950"/>
                </a:lnTo>
                <a:lnTo>
                  <a:pt x="295229" y="242950"/>
                </a:lnTo>
                <a:lnTo>
                  <a:pt x="315229" y="229489"/>
                </a:lnTo>
                <a:lnTo>
                  <a:pt x="322818" y="218186"/>
                </a:lnTo>
                <a:lnTo>
                  <a:pt x="257683" y="218186"/>
                </a:lnTo>
                <a:lnTo>
                  <a:pt x="249555" y="217170"/>
                </a:lnTo>
                <a:close/>
              </a:path>
              <a:path w="337185" h="276225">
                <a:moveTo>
                  <a:pt x="134493" y="223393"/>
                </a:moveTo>
                <a:lnTo>
                  <a:pt x="94487" y="237744"/>
                </a:lnTo>
                <a:lnTo>
                  <a:pt x="161085" y="237744"/>
                </a:lnTo>
                <a:lnTo>
                  <a:pt x="154132" y="235075"/>
                </a:lnTo>
                <a:lnTo>
                  <a:pt x="143764" y="229489"/>
                </a:lnTo>
                <a:lnTo>
                  <a:pt x="134493" y="223393"/>
                </a:lnTo>
                <a:close/>
              </a:path>
              <a:path w="337185" h="276225">
                <a:moveTo>
                  <a:pt x="269075" y="78232"/>
                </a:moveTo>
                <a:lnTo>
                  <a:pt x="188975" y="78232"/>
                </a:lnTo>
                <a:lnTo>
                  <a:pt x="213415" y="81770"/>
                </a:lnTo>
                <a:lnTo>
                  <a:pt x="235045" y="91868"/>
                </a:lnTo>
                <a:lnTo>
                  <a:pt x="252626" y="107753"/>
                </a:lnTo>
                <a:lnTo>
                  <a:pt x="264922" y="128650"/>
                </a:lnTo>
                <a:lnTo>
                  <a:pt x="267969" y="135889"/>
                </a:lnTo>
                <a:lnTo>
                  <a:pt x="275209" y="137922"/>
                </a:lnTo>
                <a:lnTo>
                  <a:pt x="287033" y="143623"/>
                </a:lnTo>
                <a:lnTo>
                  <a:pt x="296084" y="152479"/>
                </a:lnTo>
                <a:lnTo>
                  <a:pt x="301873" y="163835"/>
                </a:lnTo>
                <a:lnTo>
                  <a:pt x="303911" y="177037"/>
                </a:lnTo>
                <a:lnTo>
                  <a:pt x="300680" y="193004"/>
                </a:lnTo>
                <a:lnTo>
                  <a:pt x="291877" y="206089"/>
                </a:lnTo>
                <a:lnTo>
                  <a:pt x="278836" y="214935"/>
                </a:lnTo>
                <a:lnTo>
                  <a:pt x="262890" y="218186"/>
                </a:lnTo>
                <a:lnTo>
                  <a:pt x="322818" y="218186"/>
                </a:lnTo>
                <a:lnTo>
                  <a:pt x="331023" y="205966"/>
                </a:lnTo>
                <a:lnTo>
                  <a:pt x="336804" y="177037"/>
                </a:lnTo>
                <a:lnTo>
                  <a:pt x="333666" y="155420"/>
                </a:lnTo>
                <a:lnTo>
                  <a:pt x="324754" y="136112"/>
                </a:lnTo>
                <a:lnTo>
                  <a:pt x="310818" y="120280"/>
                </a:lnTo>
                <a:lnTo>
                  <a:pt x="292608" y="109093"/>
                </a:lnTo>
                <a:lnTo>
                  <a:pt x="274415" y="82629"/>
                </a:lnTo>
                <a:lnTo>
                  <a:pt x="269075" y="78232"/>
                </a:lnTo>
                <a:close/>
              </a:path>
              <a:path w="337185" h="276225">
                <a:moveTo>
                  <a:pt x="120676" y="114300"/>
                </a:moveTo>
                <a:lnTo>
                  <a:pt x="103759" y="114300"/>
                </a:lnTo>
                <a:lnTo>
                  <a:pt x="107823" y="115315"/>
                </a:lnTo>
                <a:lnTo>
                  <a:pt x="118110" y="117348"/>
                </a:lnTo>
                <a:lnTo>
                  <a:pt x="120676" y="11430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92807" y="3465576"/>
            <a:ext cx="33020" cy="49530"/>
          </a:xfrm>
          <a:custGeom>
            <a:avLst/>
            <a:gdLst/>
            <a:ahLst/>
            <a:cxnLst/>
            <a:rect l="l" t="t" r="r" b="b"/>
            <a:pathLst>
              <a:path w="33019" h="49529">
                <a:moveTo>
                  <a:pt x="16383" y="0"/>
                </a:moveTo>
                <a:lnTo>
                  <a:pt x="12965" y="2694"/>
                </a:lnTo>
                <a:lnTo>
                  <a:pt x="7429" y="9937"/>
                </a:lnTo>
                <a:lnTo>
                  <a:pt x="2274" y="20466"/>
                </a:lnTo>
                <a:lnTo>
                  <a:pt x="0" y="33020"/>
                </a:lnTo>
                <a:lnTo>
                  <a:pt x="0" y="44323"/>
                </a:lnTo>
                <a:lnTo>
                  <a:pt x="9271" y="49529"/>
                </a:lnTo>
                <a:lnTo>
                  <a:pt x="23494" y="49529"/>
                </a:lnTo>
                <a:lnTo>
                  <a:pt x="32766" y="44323"/>
                </a:lnTo>
                <a:lnTo>
                  <a:pt x="32766" y="33020"/>
                </a:lnTo>
                <a:lnTo>
                  <a:pt x="30491" y="20466"/>
                </a:lnTo>
                <a:lnTo>
                  <a:pt x="25336" y="9937"/>
                </a:lnTo>
                <a:lnTo>
                  <a:pt x="19800" y="2694"/>
                </a:lnTo>
                <a:lnTo>
                  <a:pt x="16383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7172" y="3601211"/>
            <a:ext cx="49530" cy="33020"/>
          </a:xfrm>
          <a:custGeom>
            <a:avLst/>
            <a:gdLst/>
            <a:ahLst/>
            <a:cxnLst/>
            <a:rect l="l" t="t" r="r" b="b"/>
            <a:pathLst>
              <a:path w="49530" h="33020">
                <a:moveTo>
                  <a:pt x="45338" y="0"/>
                </a:moveTo>
                <a:lnTo>
                  <a:pt x="33019" y="0"/>
                </a:lnTo>
                <a:lnTo>
                  <a:pt x="20609" y="2274"/>
                </a:lnTo>
                <a:lnTo>
                  <a:pt x="10318" y="7429"/>
                </a:lnTo>
                <a:lnTo>
                  <a:pt x="3123" y="12965"/>
                </a:lnTo>
                <a:lnTo>
                  <a:pt x="0" y="16383"/>
                </a:lnTo>
                <a:lnTo>
                  <a:pt x="3123" y="19371"/>
                </a:lnTo>
                <a:lnTo>
                  <a:pt x="10318" y="24955"/>
                </a:lnTo>
                <a:lnTo>
                  <a:pt x="20609" y="30349"/>
                </a:lnTo>
                <a:lnTo>
                  <a:pt x="33019" y="32765"/>
                </a:lnTo>
                <a:lnTo>
                  <a:pt x="45338" y="32765"/>
                </a:lnTo>
                <a:lnTo>
                  <a:pt x="49529" y="23495"/>
                </a:lnTo>
                <a:lnTo>
                  <a:pt x="49529" y="9271"/>
                </a:lnTo>
                <a:lnTo>
                  <a:pt x="4533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6786" y="3509631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35391" y="0"/>
                </a:moveTo>
                <a:lnTo>
                  <a:pt x="833" y="18585"/>
                </a:lnTo>
                <a:lnTo>
                  <a:pt x="0" y="25080"/>
                </a:lnTo>
                <a:lnTo>
                  <a:pt x="1690" y="30789"/>
                </a:lnTo>
                <a:lnTo>
                  <a:pt x="5048" y="35319"/>
                </a:lnTo>
                <a:lnTo>
                  <a:pt x="9562" y="38677"/>
                </a:lnTo>
                <a:lnTo>
                  <a:pt x="15160" y="40368"/>
                </a:lnTo>
                <a:lnTo>
                  <a:pt x="21353" y="39534"/>
                </a:lnTo>
                <a:lnTo>
                  <a:pt x="27654" y="35319"/>
                </a:lnTo>
                <a:lnTo>
                  <a:pt x="34919" y="24951"/>
                </a:lnTo>
                <a:lnTo>
                  <a:pt x="38814" y="13999"/>
                </a:lnTo>
                <a:lnTo>
                  <a:pt x="40209" y="4976"/>
                </a:lnTo>
                <a:lnTo>
                  <a:pt x="39973" y="394"/>
                </a:lnTo>
                <a:lnTo>
                  <a:pt x="3539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01367" y="3509631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4581" y="0"/>
                </a:moveTo>
                <a:lnTo>
                  <a:pt x="0" y="394"/>
                </a:lnTo>
                <a:lnTo>
                  <a:pt x="192" y="4976"/>
                </a:lnTo>
                <a:lnTo>
                  <a:pt x="1539" y="13999"/>
                </a:lnTo>
                <a:lnTo>
                  <a:pt x="5197" y="24951"/>
                </a:lnTo>
                <a:lnTo>
                  <a:pt x="12318" y="35319"/>
                </a:lnTo>
                <a:lnTo>
                  <a:pt x="18619" y="39534"/>
                </a:lnTo>
                <a:lnTo>
                  <a:pt x="24812" y="40368"/>
                </a:lnTo>
                <a:lnTo>
                  <a:pt x="30410" y="38677"/>
                </a:lnTo>
                <a:lnTo>
                  <a:pt x="34925" y="35319"/>
                </a:lnTo>
                <a:lnTo>
                  <a:pt x="38425" y="30789"/>
                </a:lnTo>
                <a:lnTo>
                  <a:pt x="40354" y="25080"/>
                </a:lnTo>
                <a:lnTo>
                  <a:pt x="39568" y="18585"/>
                </a:lnTo>
                <a:lnTo>
                  <a:pt x="34925" y="11697"/>
                </a:lnTo>
                <a:lnTo>
                  <a:pt x="24556" y="4591"/>
                </a:lnTo>
                <a:lnTo>
                  <a:pt x="13604" y="1045"/>
                </a:lnTo>
                <a:lnTo>
                  <a:pt x="458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6410" y="6499097"/>
            <a:ext cx="379095" cy="260350"/>
          </a:xfrm>
          <a:custGeom>
            <a:avLst/>
            <a:gdLst/>
            <a:ahLst/>
            <a:cxnLst/>
            <a:rect l="l" t="t" r="r" b="b"/>
            <a:pathLst>
              <a:path w="379094" h="260350">
                <a:moveTo>
                  <a:pt x="273706" y="244728"/>
                </a:moveTo>
                <a:lnTo>
                  <a:pt x="150113" y="244728"/>
                </a:lnTo>
                <a:lnTo>
                  <a:pt x="165018" y="251483"/>
                </a:lnTo>
                <a:lnTo>
                  <a:pt x="180387" y="256190"/>
                </a:lnTo>
                <a:lnTo>
                  <a:pt x="196209" y="258945"/>
                </a:lnTo>
                <a:lnTo>
                  <a:pt x="212470" y="259841"/>
                </a:lnTo>
                <a:lnTo>
                  <a:pt x="234003" y="258103"/>
                </a:lnTo>
                <a:lnTo>
                  <a:pt x="255000" y="252888"/>
                </a:lnTo>
                <a:lnTo>
                  <a:pt x="273706" y="244728"/>
                </a:lnTo>
                <a:close/>
              </a:path>
              <a:path w="379094" h="260350">
                <a:moveTo>
                  <a:pt x="114300" y="40639"/>
                </a:moveTo>
                <a:lnTo>
                  <a:pt x="106171" y="40639"/>
                </a:lnTo>
                <a:lnTo>
                  <a:pt x="64775" y="48986"/>
                </a:lnTo>
                <a:lnTo>
                  <a:pt x="31035" y="71786"/>
                </a:lnTo>
                <a:lnTo>
                  <a:pt x="8320" y="105683"/>
                </a:lnTo>
                <a:lnTo>
                  <a:pt x="0" y="147319"/>
                </a:lnTo>
                <a:lnTo>
                  <a:pt x="8320" y="188956"/>
                </a:lnTo>
                <a:lnTo>
                  <a:pt x="31035" y="222853"/>
                </a:lnTo>
                <a:lnTo>
                  <a:pt x="64775" y="245653"/>
                </a:lnTo>
                <a:lnTo>
                  <a:pt x="106171" y="253999"/>
                </a:lnTo>
                <a:lnTo>
                  <a:pt x="117467" y="253372"/>
                </a:lnTo>
                <a:lnTo>
                  <a:pt x="128619" y="251555"/>
                </a:lnTo>
                <a:lnTo>
                  <a:pt x="139533" y="248642"/>
                </a:lnTo>
                <a:lnTo>
                  <a:pt x="150113" y="244728"/>
                </a:lnTo>
                <a:lnTo>
                  <a:pt x="273706" y="244728"/>
                </a:lnTo>
                <a:lnTo>
                  <a:pt x="274925" y="244197"/>
                </a:lnTo>
                <a:lnTo>
                  <a:pt x="293242" y="232028"/>
                </a:lnTo>
                <a:lnTo>
                  <a:pt x="295528" y="232028"/>
                </a:lnTo>
                <a:lnTo>
                  <a:pt x="328029" y="225490"/>
                </a:lnTo>
                <a:lnTo>
                  <a:pt x="332072" y="222757"/>
                </a:lnTo>
                <a:lnTo>
                  <a:pt x="212470" y="222757"/>
                </a:lnTo>
                <a:lnTo>
                  <a:pt x="198818" y="221861"/>
                </a:lnTo>
                <a:lnTo>
                  <a:pt x="185737" y="219106"/>
                </a:lnTo>
                <a:lnTo>
                  <a:pt x="179959" y="216915"/>
                </a:lnTo>
                <a:lnTo>
                  <a:pt x="106171" y="216915"/>
                </a:lnTo>
                <a:lnTo>
                  <a:pt x="79283" y="211417"/>
                </a:lnTo>
                <a:lnTo>
                  <a:pt x="57276" y="196453"/>
                </a:lnTo>
                <a:lnTo>
                  <a:pt x="42414" y="174321"/>
                </a:lnTo>
                <a:lnTo>
                  <a:pt x="36956" y="147319"/>
                </a:lnTo>
                <a:lnTo>
                  <a:pt x="42414" y="120318"/>
                </a:lnTo>
                <a:lnTo>
                  <a:pt x="57276" y="98186"/>
                </a:lnTo>
                <a:lnTo>
                  <a:pt x="79283" y="83222"/>
                </a:lnTo>
                <a:lnTo>
                  <a:pt x="106171" y="77724"/>
                </a:lnTo>
                <a:lnTo>
                  <a:pt x="136270" y="77724"/>
                </a:lnTo>
                <a:lnTo>
                  <a:pt x="139700" y="73025"/>
                </a:lnTo>
                <a:lnTo>
                  <a:pt x="154838" y="57657"/>
                </a:lnTo>
                <a:lnTo>
                  <a:pt x="172227" y="46386"/>
                </a:lnTo>
                <a:lnTo>
                  <a:pt x="185047" y="41782"/>
                </a:lnTo>
                <a:lnTo>
                  <a:pt x="117728" y="41782"/>
                </a:lnTo>
                <a:lnTo>
                  <a:pt x="114300" y="40639"/>
                </a:lnTo>
                <a:close/>
              </a:path>
              <a:path w="379094" h="260350">
                <a:moveTo>
                  <a:pt x="280542" y="193674"/>
                </a:moveTo>
                <a:lnTo>
                  <a:pt x="245792" y="216804"/>
                </a:lnTo>
                <a:lnTo>
                  <a:pt x="212470" y="222757"/>
                </a:lnTo>
                <a:lnTo>
                  <a:pt x="332072" y="222757"/>
                </a:lnTo>
                <a:lnTo>
                  <a:pt x="354456" y="207629"/>
                </a:lnTo>
                <a:lnTo>
                  <a:pt x="363025" y="194817"/>
                </a:lnTo>
                <a:lnTo>
                  <a:pt x="288670" y="194817"/>
                </a:lnTo>
                <a:lnTo>
                  <a:pt x="280542" y="193674"/>
                </a:lnTo>
                <a:close/>
              </a:path>
              <a:path w="379094" h="260350">
                <a:moveTo>
                  <a:pt x="151256" y="200659"/>
                </a:moveTo>
                <a:lnTo>
                  <a:pt x="115500" y="216288"/>
                </a:lnTo>
                <a:lnTo>
                  <a:pt x="106171" y="216915"/>
                </a:lnTo>
                <a:lnTo>
                  <a:pt x="179959" y="216915"/>
                </a:lnTo>
                <a:lnTo>
                  <a:pt x="173323" y="214399"/>
                </a:lnTo>
                <a:lnTo>
                  <a:pt x="161647" y="207629"/>
                </a:lnTo>
                <a:lnTo>
                  <a:pt x="151256" y="200659"/>
                </a:lnTo>
                <a:close/>
              </a:path>
              <a:path w="379094" h="260350">
                <a:moveTo>
                  <a:pt x="302125" y="37083"/>
                </a:moveTo>
                <a:lnTo>
                  <a:pt x="212470" y="37083"/>
                </a:lnTo>
                <a:lnTo>
                  <a:pt x="239291" y="41080"/>
                </a:lnTo>
                <a:lnTo>
                  <a:pt x="263397" y="52482"/>
                </a:lnTo>
                <a:lnTo>
                  <a:pt x="283408" y="70409"/>
                </a:lnTo>
                <a:lnTo>
                  <a:pt x="297941" y="93979"/>
                </a:lnTo>
                <a:lnTo>
                  <a:pt x="301370" y="102107"/>
                </a:lnTo>
                <a:lnTo>
                  <a:pt x="309498" y="104393"/>
                </a:lnTo>
                <a:lnTo>
                  <a:pt x="322790" y="110976"/>
                </a:lnTo>
                <a:lnTo>
                  <a:pt x="332962" y="121237"/>
                </a:lnTo>
                <a:lnTo>
                  <a:pt x="339467" y="134094"/>
                </a:lnTo>
                <a:lnTo>
                  <a:pt x="341756" y="148462"/>
                </a:lnTo>
                <a:lnTo>
                  <a:pt x="338105" y="166475"/>
                </a:lnTo>
                <a:lnTo>
                  <a:pt x="328167" y="181213"/>
                </a:lnTo>
                <a:lnTo>
                  <a:pt x="313467" y="191164"/>
                </a:lnTo>
                <a:lnTo>
                  <a:pt x="295528" y="194817"/>
                </a:lnTo>
                <a:lnTo>
                  <a:pt x="363025" y="194817"/>
                </a:lnTo>
                <a:lnTo>
                  <a:pt x="372217" y="181076"/>
                </a:lnTo>
                <a:lnTo>
                  <a:pt x="378713" y="148462"/>
                </a:lnTo>
                <a:lnTo>
                  <a:pt x="375152" y="124263"/>
                </a:lnTo>
                <a:lnTo>
                  <a:pt x="364982" y="102790"/>
                </a:lnTo>
                <a:lnTo>
                  <a:pt x="348978" y="85008"/>
                </a:lnTo>
                <a:lnTo>
                  <a:pt x="327913" y="71881"/>
                </a:lnTo>
                <a:lnTo>
                  <a:pt x="308072" y="42058"/>
                </a:lnTo>
                <a:lnTo>
                  <a:pt x="302125" y="37083"/>
                </a:lnTo>
                <a:close/>
              </a:path>
              <a:path w="379094" h="260350">
                <a:moveTo>
                  <a:pt x="136270" y="77724"/>
                </a:moveTo>
                <a:lnTo>
                  <a:pt x="110870" y="77724"/>
                </a:lnTo>
                <a:lnTo>
                  <a:pt x="116585" y="78866"/>
                </a:lnTo>
                <a:lnTo>
                  <a:pt x="121284" y="80009"/>
                </a:lnTo>
                <a:lnTo>
                  <a:pt x="132841" y="82422"/>
                </a:lnTo>
                <a:lnTo>
                  <a:pt x="136270" y="77724"/>
                </a:lnTo>
                <a:close/>
              </a:path>
              <a:path w="379094" h="260350">
                <a:moveTo>
                  <a:pt x="212470" y="0"/>
                </a:moveTo>
                <a:lnTo>
                  <a:pt x="186130" y="2778"/>
                </a:lnTo>
                <a:lnTo>
                  <a:pt x="161194" y="10890"/>
                </a:lnTo>
                <a:lnTo>
                  <a:pt x="138211" y="24002"/>
                </a:lnTo>
                <a:lnTo>
                  <a:pt x="117728" y="41782"/>
                </a:lnTo>
                <a:lnTo>
                  <a:pt x="185047" y="41782"/>
                </a:lnTo>
                <a:lnTo>
                  <a:pt x="191545" y="39449"/>
                </a:lnTo>
                <a:lnTo>
                  <a:pt x="212470" y="37083"/>
                </a:lnTo>
                <a:lnTo>
                  <a:pt x="302125" y="37083"/>
                </a:lnTo>
                <a:lnTo>
                  <a:pt x="281003" y="19415"/>
                </a:lnTo>
                <a:lnTo>
                  <a:pt x="248529" y="5034"/>
                </a:lnTo>
                <a:lnTo>
                  <a:pt x="21247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46326" y="2063495"/>
            <a:ext cx="199390" cy="199390"/>
          </a:xfrm>
          <a:custGeom>
            <a:avLst/>
            <a:gdLst/>
            <a:ahLst/>
            <a:cxnLst/>
            <a:rect l="l" t="t" r="r" b="b"/>
            <a:pathLst>
              <a:path w="199389" h="199389">
                <a:moveTo>
                  <a:pt x="99441" y="0"/>
                </a:moveTo>
                <a:lnTo>
                  <a:pt x="60757" y="7822"/>
                </a:lnTo>
                <a:lnTo>
                  <a:pt x="29146" y="29146"/>
                </a:lnTo>
                <a:lnTo>
                  <a:pt x="7822" y="60757"/>
                </a:lnTo>
                <a:lnTo>
                  <a:pt x="0" y="99440"/>
                </a:lnTo>
                <a:lnTo>
                  <a:pt x="7822" y="138124"/>
                </a:lnTo>
                <a:lnTo>
                  <a:pt x="29146" y="169735"/>
                </a:lnTo>
                <a:lnTo>
                  <a:pt x="60757" y="191059"/>
                </a:lnTo>
                <a:lnTo>
                  <a:pt x="99441" y="198881"/>
                </a:lnTo>
                <a:lnTo>
                  <a:pt x="138124" y="191059"/>
                </a:lnTo>
                <a:lnTo>
                  <a:pt x="169735" y="169735"/>
                </a:lnTo>
                <a:lnTo>
                  <a:pt x="191059" y="138124"/>
                </a:lnTo>
                <a:lnTo>
                  <a:pt x="198881" y="99440"/>
                </a:lnTo>
                <a:lnTo>
                  <a:pt x="191059" y="60757"/>
                </a:lnTo>
                <a:lnTo>
                  <a:pt x="169735" y="29146"/>
                </a:lnTo>
                <a:lnTo>
                  <a:pt x="138124" y="7822"/>
                </a:lnTo>
                <a:lnTo>
                  <a:pt x="99441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4811" y="1969770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10" h="62864">
                <a:moveTo>
                  <a:pt x="20955" y="0"/>
                </a:moveTo>
                <a:lnTo>
                  <a:pt x="17144" y="3401"/>
                </a:lnTo>
                <a:lnTo>
                  <a:pt x="10001" y="12541"/>
                </a:lnTo>
                <a:lnTo>
                  <a:pt x="3095" y="25824"/>
                </a:lnTo>
                <a:lnTo>
                  <a:pt x="0" y="41655"/>
                </a:lnTo>
                <a:lnTo>
                  <a:pt x="1988" y="50964"/>
                </a:lnTo>
                <a:lnTo>
                  <a:pt x="7048" y="57451"/>
                </a:lnTo>
                <a:lnTo>
                  <a:pt x="13823" y="61247"/>
                </a:lnTo>
                <a:lnTo>
                  <a:pt x="20955" y="62483"/>
                </a:lnTo>
                <a:lnTo>
                  <a:pt x="28086" y="61247"/>
                </a:lnTo>
                <a:lnTo>
                  <a:pt x="34861" y="57451"/>
                </a:lnTo>
                <a:lnTo>
                  <a:pt x="39921" y="50964"/>
                </a:lnTo>
                <a:lnTo>
                  <a:pt x="41910" y="41655"/>
                </a:lnTo>
                <a:lnTo>
                  <a:pt x="39010" y="25824"/>
                </a:lnTo>
                <a:lnTo>
                  <a:pt x="32432" y="12541"/>
                </a:lnTo>
                <a:lnTo>
                  <a:pt x="25354" y="3401"/>
                </a:lnTo>
                <a:lnTo>
                  <a:pt x="2095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4811" y="2294382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10" h="62864">
                <a:moveTo>
                  <a:pt x="20955" y="0"/>
                </a:moveTo>
                <a:lnTo>
                  <a:pt x="13823" y="1057"/>
                </a:lnTo>
                <a:lnTo>
                  <a:pt x="7048" y="4556"/>
                </a:lnTo>
                <a:lnTo>
                  <a:pt x="1988" y="10983"/>
                </a:lnTo>
                <a:lnTo>
                  <a:pt x="0" y="20827"/>
                </a:lnTo>
                <a:lnTo>
                  <a:pt x="3095" y="36480"/>
                </a:lnTo>
                <a:lnTo>
                  <a:pt x="10001" y="49466"/>
                </a:lnTo>
                <a:lnTo>
                  <a:pt x="17145" y="58546"/>
                </a:lnTo>
                <a:lnTo>
                  <a:pt x="20955" y="62483"/>
                </a:lnTo>
                <a:lnTo>
                  <a:pt x="25354" y="58546"/>
                </a:lnTo>
                <a:lnTo>
                  <a:pt x="32432" y="49466"/>
                </a:lnTo>
                <a:lnTo>
                  <a:pt x="39010" y="36480"/>
                </a:lnTo>
                <a:lnTo>
                  <a:pt x="41910" y="20827"/>
                </a:lnTo>
                <a:lnTo>
                  <a:pt x="39921" y="10983"/>
                </a:lnTo>
                <a:lnTo>
                  <a:pt x="34861" y="4556"/>
                </a:lnTo>
                <a:lnTo>
                  <a:pt x="28086" y="1057"/>
                </a:lnTo>
                <a:lnTo>
                  <a:pt x="20955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76450" y="2141982"/>
            <a:ext cx="62865" cy="41910"/>
          </a:xfrm>
          <a:custGeom>
            <a:avLst/>
            <a:gdLst/>
            <a:ahLst/>
            <a:cxnLst/>
            <a:rect l="l" t="t" r="r" b="b"/>
            <a:pathLst>
              <a:path w="62864" h="41910">
                <a:moveTo>
                  <a:pt x="20827" y="0"/>
                </a:moveTo>
                <a:lnTo>
                  <a:pt x="11519" y="1988"/>
                </a:lnTo>
                <a:lnTo>
                  <a:pt x="5032" y="7048"/>
                </a:lnTo>
                <a:lnTo>
                  <a:pt x="1236" y="13823"/>
                </a:lnTo>
                <a:lnTo>
                  <a:pt x="0" y="20954"/>
                </a:lnTo>
                <a:lnTo>
                  <a:pt x="1236" y="28086"/>
                </a:lnTo>
                <a:lnTo>
                  <a:pt x="5032" y="34861"/>
                </a:lnTo>
                <a:lnTo>
                  <a:pt x="11519" y="39921"/>
                </a:lnTo>
                <a:lnTo>
                  <a:pt x="20827" y="41909"/>
                </a:lnTo>
                <a:lnTo>
                  <a:pt x="36659" y="38814"/>
                </a:lnTo>
                <a:lnTo>
                  <a:pt x="49942" y="31908"/>
                </a:lnTo>
                <a:lnTo>
                  <a:pt x="59082" y="24764"/>
                </a:lnTo>
                <a:lnTo>
                  <a:pt x="62483" y="20954"/>
                </a:lnTo>
                <a:lnTo>
                  <a:pt x="59082" y="16555"/>
                </a:lnTo>
                <a:lnTo>
                  <a:pt x="49942" y="9477"/>
                </a:lnTo>
                <a:lnTo>
                  <a:pt x="36659" y="2899"/>
                </a:lnTo>
                <a:lnTo>
                  <a:pt x="20827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51838" y="2141982"/>
            <a:ext cx="63500" cy="41910"/>
          </a:xfrm>
          <a:custGeom>
            <a:avLst/>
            <a:gdLst/>
            <a:ahLst/>
            <a:cxnLst/>
            <a:rect l="l" t="t" r="r" b="b"/>
            <a:pathLst>
              <a:path w="63500" h="41910">
                <a:moveTo>
                  <a:pt x="42163" y="0"/>
                </a:moveTo>
                <a:lnTo>
                  <a:pt x="26324" y="2899"/>
                </a:lnTo>
                <a:lnTo>
                  <a:pt x="13176" y="9477"/>
                </a:lnTo>
                <a:lnTo>
                  <a:pt x="3980" y="16555"/>
                </a:lnTo>
                <a:lnTo>
                  <a:pt x="0" y="20954"/>
                </a:lnTo>
                <a:lnTo>
                  <a:pt x="3980" y="24764"/>
                </a:lnTo>
                <a:lnTo>
                  <a:pt x="13176" y="31908"/>
                </a:lnTo>
                <a:lnTo>
                  <a:pt x="26324" y="38814"/>
                </a:lnTo>
                <a:lnTo>
                  <a:pt x="42163" y="41909"/>
                </a:lnTo>
                <a:lnTo>
                  <a:pt x="52101" y="39921"/>
                </a:lnTo>
                <a:lnTo>
                  <a:pt x="58610" y="34861"/>
                </a:lnTo>
                <a:lnTo>
                  <a:pt x="62166" y="28086"/>
                </a:lnTo>
                <a:lnTo>
                  <a:pt x="63245" y="20954"/>
                </a:lnTo>
                <a:lnTo>
                  <a:pt x="62166" y="13823"/>
                </a:lnTo>
                <a:lnTo>
                  <a:pt x="58610" y="7048"/>
                </a:lnTo>
                <a:lnTo>
                  <a:pt x="52101" y="1988"/>
                </a:lnTo>
                <a:lnTo>
                  <a:pt x="42163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2492" y="2025415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45083" y="0"/>
                </a:moveTo>
                <a:lnTo>
                  <a:pt x="6238" y="14966"/>
                </a:lnTo>
                <a:lnTo>
                  <a:pt x="0" y="32015"/>
                </a:lnTo>
                <a:lnTo>
                  <a:pt x="2113" y="39290"/>
                </a:lnTo>
                <a:lnTo>
                  <a:pt x="6238" y="45065"/>
                </a:lnTo>
                <a:lnTo>
                  <a:pt x="11991" y="49333"/>
                </a:lnTo>
                <a:lnTo>
                  <a:pt x="19208" y="51494"/>
                </a:lnTo>
                <a:lnTo>
                  <a:pt x="27402" y="50440"/>
                </a:lnTo>
                <a:lnTo>
                  <a:pt x="36083" y="45065"/>
                </a:lnTo>
                <a:lnTo>
                  <a:pt x="45021" y="31831"/>
                </a:lnTo>
                <a:lnTo>
                  <a:pt x="49482" y="17871"/>
                </a:lnTo>
                <a:lnTo>
                  <a:pt x="50800" y="6363"/>
                </a:lnTo>
                <a:lnTo>
                  <a:pt x="50307" y="488"/>
                </a:lnTo>
                <a:lnTo>
                  <a:pt x="45083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09765" y="2248677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31114" y="0"/>
                </a:moveTo>
                <a:lnTo>
                  <a:pt x="1317" y="33623"/>
                </a:lnTo>
                <a:lnTo>
                  <a:pt x="0" y="45190"/>
                </a:lnTo>
                <a:lnTo>
                  <a:pt x="492" y="50530"/>
                </a:lnTo>
                <a:lnTo>
                  <a:pt x="5716" y="51018"/>
                </a:lnTo>
                <a:lnTo>
                  <a:pt x="17144" y="49672"/>
                </a:lnTo>
                <a:lnTo>
                  <a:pt x="31263" y="45136"/>
                </a:lnTo>
                <a:lnTo>
                  <a:pt x="44561" y="36052"/>
                </a:lnTo>
                <a:lnTo>
                  <a:pt x="49793" y="27812"/>
                </a:lnTo>
                <a:lnTo>
                  <a:pt x="50799" y="19478"/>
                </a:lnTo>
                <a:lnTo>
                  <a:pt x="48686" y="11906"/>
                </a:lnTo>
                <a:lnTo>
                  <a:pt x="44561" y="5953"/>
                </a:lnTo>
                <a:lnTo>
                  <a:pt x="38629" y="2220"/>
                </a:lnTo>
                <a:lnTo>
                  <a:pt x="31114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32492" y="2248677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19208" y="0"/>
                </a:moveTo>
                <a:lnTo>
                  <a:pt x="11991" y="2220"/>
                </a:lnTo>
                <a:lnTo>
                  <a:pt x="6238" y="5953"/>
                </a:lnTo>
                <a:lnTo>
                  <a:pt x="2113" y="11906"/>
                </a:lnTo>
                <a:lnTo>
                  <a:pt x="0" y="19478"/>
                </a:lnTo>
                <a:lnTo>
                  <a:pt x="1006" y="27812"/>
                </a:lnTo>
                <a:lnTo>
                  <a:pt x="6238" y="36052"/>
                </a:lnTo>
                <a:lnTo>
                  <a:pt x="19536" y="45136"/>
                </a:lnTo>
                <a:lnTo>
                  <a:pt x="33655" y="49672"/>
                </a:lnTo>
                <a:lnTo>
                  <a:pt x="45083" y="51018"/>
                </a:lnTo>
                <a:lnTo>
                  <a:pt x="50307" y="50530"/>
                </a:lnTo>
                <a:lnTo>
                  <a:pt x="50793" y="45136"/>
                </a:lnTo>
                <a:lnTo>
                  <a:pt x="49482" y="33623"/>
                </a:lnTo>
                <a:lnTo>
                  <a:pt x="45021" y="19365"/>
                </a:lnTo>
                <a:lnTo>
                  <a:pt x="36083" y="5953"/>
                </a:lnTo>
                <a:lnTo>
                  <a:pt x="27402" y="756"/>
                </a:lnTo>
                <a:lnTo>
                  <a:pt x="19208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9765" y="2025415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69">
                <a:moveTo>
                  <a:pt x="5716" y="0"/>
                </a:moveTo>
                <a:lnTo>
                  <a:pt x="492" y="488"/>
                </a:lnTo>
                <a:lnTo>
                  <a:pt x="0" y="6363"/>
                </a:lnTo>
                <a:lnTo>
                  <a:pt x="1317" y="17871"/>
                </a:lnTo>
                <a:lnTo>
                  <a:pt x="5778" y="31831"/>
                </a:lnTo>
                <a:lnTo>
                  <a:pt x="14716" y="45065"/>
                </a:lnTo>
                <a:lnTo>
                  <a:pt x="22861" y="50440"/>
                </a:lnTo>
                <a:lnTo>
                  <a:pt x="31114" y="51494"/>
                </a:lnTo>
                <a:lnTo>
                  <a:pt x="38629" y="49333"/>
                </a:lnTo>
                <a:lnTo>
                  <a:pt x="44561" y="45065"/>
                </a:lnTo>
                <a:lnTo>
                  <a:pt x="48686" y="39290"/>
                </a:lnTo>
                <a:lnTo>
                  <a:pt x="50800" y="32015"/>
                </a:lnTo>
                <a:lnTo>
                  <a:pt x="49793" y="23741"/>
                </a:lnTo>
                <a:lnTo>
                  <a:pt x="44561" y="14966"/>
                </a:lnTo>
                <a:lnTo>
                  <a:pt x="31263" y="5881"/>
                </a:lnTo>
                <a:lnTo>
                  <a:pt x="17144" y="1345"/>
                </a:lnTo>
                <a:lnTo>
                  <a:pt x="571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数据结构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305" y="1550416"/>
            <a:ext cx="32410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Series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和DataFrame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66101" y="2705607"/>
          <a:ext cx="3298190" cy="2651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索引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数据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85334" y="2705607"/>
          <a:ext cx="6711950" cy="2651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0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电影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评分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评分人数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血观音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7.9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38478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2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大佛普拉斯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8.6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58112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华盛顿邮报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8.2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30773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三块广告牌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8.7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250524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843532" y="5728461"/>
            <a:ext cx="15570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9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Series</a:t>
            </a:r>
            <a:endParaRPr sz="4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86497" y="5728461"/>
            <a:ext cx="23228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35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DataFrame</a:t>
            </a:r>
            <a:endParaRPr sz="4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194881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安装</a:t>
            </a:r>
            <a:r>
              <a:rPr sz="2800" spc="-95" dirty="0">
                <a:solidFill>
                  <a:srgbClr val="F47163"/>
                </a:solidFill>
              </a:rPr>
              <a:t>P</a:t>
            </a:r>
            <a:r>
              <a:rPr sz="2800" dirty="0">
                <a:solidFill>
                  <a:srgbClr val="F47163"/>
                </a:solidFill>
              </a:rPr>
              <a:t>andas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305" y="1550416"/>
            <a:ext cx="3218815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2725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Windows 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系 统 ：  </a:t>
            </a: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pip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install</a:t>
            </a:r>
            <a:r>
              <a:rPr sz="2800" spc="-9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Mac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系统：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pip3 </a:t>
            </a: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install</a:t>
            </a:r>
            <a:r>
              <a:rPr sz="2800" spc="-6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1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71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导入Pandas模块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33648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新建一个Python文件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549651"/>
            <a:ext cx="5838444" cy="72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9022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创建一个Series类型的数据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976115"/>
            <a:ext cx="73431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Series()里直接填一个由数字组成的列表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706624"/>
            <a:ext cx="9838944" cy="82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9650" y="4910328"/>
            <a:ext cx="9838944" cy="1763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0894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Series类型的输出结果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373630"/>
            <a:ext cx="7304531" cy="1980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85" y="4816475"/>
            <a:ext cx="4100830" cy="28549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5139944"/>
            <a:ext cx="7747634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2882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r>
              <a:rPr lang="en-US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</a:p>
        </p:txBody>
      </p:sp>
      <p:sp>
        <p:nvSpPr>
          <p:cNvPr id="6" name="object 6"/>
          <p:cNvSpPr/>
          <p:nvPr/>
        </p:nvSpPr>
        <p:spPr>
          <a:xfrm>
            <a:off x="1009650" y="2422397"/>
            <a:ext cx="6553200" cy="72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8389" y="1719325"/>
            <a:ext cx="4089400" cy="215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获取Series数据的值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6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获取Series数据的索引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9650" y="4064508"/>
            <a:ext cx="6248400" cy="752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5845810"/>
            <a:ext cx="8717915" cy="16662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2746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创建特殊的索引值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065015"/>
            <a:ext cx="24638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211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99943"/>
            <a:ext cx="12730734" cy="1149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859020"/>
            <a:ext cx="4368800" cy="28778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修改索引值名称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553203"/>
            <a:ext cx="205613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550413"/>
            <a:ext cx="12179046" cy="1664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80" y="5187950"/>
            <a:ext cx="37338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0894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获取Series数据的长度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62427"/>
            <a:ext cx="5029200" cy="790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516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数据预处理方法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708" y="1884172"/>
            <a:ext cx="2675255" cy="386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归一化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二值化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维度变换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去重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无效数据过滤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681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获取数组中某个数据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3021330"/>
            <a:ext cx="12224766" cy="1155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681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获取数组中多个数据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862072"/>
            <a:ext cx="12838938" cy="1252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9594" y="3488435"/>
            <a:ext cx="3838575" cy="626745"/>
          </a:xfrm>
          <a:custGeom>
            <a:avLst/>
            <a:gdLst/>
            <a:ahLst/>
            <a:cxnLst/>
            <a:rect l="l" t="t" r="r" b="b"/>
            <a:pathLst>
              <a:path w="3838575" h="626745">
                <a:moveTo>
                  <a:pt x="0" y="104393"/>
                </a:moveTo>
                <a:lnTo>
                  <a:pt x="8203" y="63757"/>
                </a:lnTo>
                <a:lnTo>
                  <a:pt x="30575" y="30575"/>
                </a:lnTo>
                <a:lnTo>
                  <a:pt x="63757" y="8203"/>
                </a:lnTo>
                <a:lnTo>
                  <a:pt x="104393" y="0"/>
                </a:lnTo>
                <a:lnTo>
                  <a:pt x="3733800" y="0"/>
                </a:lnTo>
                <a:lnTo>
                  <a:pt x="3774436" y="8203"/>
                </a:lnTo>
                <a:lnTo>
                  <a:pt x="3807618" y="30575"/>
                </a:lnTo>
                <a:lnTo>
                  <a:pt x="3829990" y="63757"/>
                </a:lnTo>
                <a:lnTo>
                  <a:pt x="3838194" y="104393"/>
                </a:lnTo>
                <a:lnTo>
                  <a:pt x="3838194" y="521969"/>
                </a:lnTo>
                <a:lnTo>
                  <a:pt x="3829990" y="562606"/>
                </a:lnTo>
                <a:lnTo>
                  <a:pt x="3807618" y="595788"/>
                </a:lnTo>
                <a:lnTo>
                  <a:pt x="3774436" y="618160"/>
                </a:lnTo>
                <a:lnTo>
                  <a:pt x="3733800" y="626363"/>
                </a:lnTo>
                <a:lnTo>
                  <a:pt x="104393" y="626363"/>
                </a:lnTo>
                <a:lnTo>
                  <a:pt x="63757" y="618160"/>
                </a:lnTo>
                <a:lnTo>
                  <a:pt x="30575" y="595788"/>
                </a:lnTo>
                <a:lnTo>
                  <a:pt x="8203" y="562606"/>
                </a:lnTo>
                <a:lnTo>
                  <a:pt x="0" y="521969"/>
                </a:lnTo>
                <a:lnTo>
                  <a:pt x="0" y="104393"/>
                </a:lnTo>
                <a:close/>
              </a:path>
            </a:pathLst>
          </a:custGeom>
          <a:ln w="38100">
            <a:solidFill>
              <a:srgbClr val="F4716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602480"/>
            <a:ext cx="4812030" cy="281495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6810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获取数组中多个数据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46443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275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622803"/>
            <a:ext cx="7239000" cy="1953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5745480"/>
            <a:ext cx="4410075" cy="213296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338325"/>
            <a:ext cx="449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计算重复元素出现的次数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143501"/>
            <a:ext cx="246507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402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153411"/>
            <a:ext cx="6619494" cy="1667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60" y="4648200"/>
            <a:ext cx="3773170" cy="29413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4493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判断某个索引值是否存在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987035"/>
            <a:ext cx="20561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951988"/>
            <a:ext cx="12381738" cy="1095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1201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从字典创建一个Series类型的数据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612898"/>
            <a:ext cx="8077200" cy="506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487678"/>
            <a:ext cx="32746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给数据传入索引值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5039867"/>
            <a:ext cx="392811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2215515"/>
            <a:ext cx="8076565" cy="27247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5674995"/>
            <a:ext cx="3684270" cy="22891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160774"/>
            <a:ext cx="266827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497074"/>
            <a:ext cx="6900671" cy="888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8389" y="1719325"/>
            <a:ext cx="11119485" cy="133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检测哪些数据是缺失的（空的）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244080">
              <a:lnSpc>
                <a:spcPct val="100000"/>
              </a:lnSpc>
              <a:spcBef>
                <a:spcPts val="264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检测非空用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notnull()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90" y="4768850"/>
            <a:ext cx="4297045" cy="30130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数组运算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29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557524"/>
            <a:ext cx="392811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33170" y="2436495"/>
            <a:ext cx="4318635" cy="801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4345940"/>
            <a:ext cx="5074285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104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数组运算支持numpy数组运算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1——Series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862959"/>
            <a:ext cx="388747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778252"/>
            <a:ext cx="8032242" cy="748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592955"/>
            <a:ext cx="5542280" cy="3104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160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数据处理方法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708" y="1884172"/>
            <a:ext cx="267525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数据排序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数据查找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数据统计分析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5017008"/>
            <a:ext cx="392811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 出 结 果 ：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Guangzhou</a:t>
            </a:r>
            <a:r>
              <a:rPr sz="3200" spc="26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NaN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69339" y="6062690"/>
          <a:ext cx="4575810" cy="186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0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913">
                <a:tc>
                  <a:txBody>
                    <a:bodyPr/>
                    <a:lstStyle/>
                    <a:p>
                      <a:pPr marL="31750">
                        <a:lnSpc>
                          <a:spcPts val="339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Beijing</a:t>
                      </a:r>
                      <a:r>
                        <a:rPr sz="3200" spc="-2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39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6000.0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31750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Shanghai</a:t>
                      </a:r>
                      <a:r>
                        <a:rPr sz="3200" spc="-2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900.0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31750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Shenzhen</a:t>
                      </a:r>
                      <a:r>
                        <a:rPr sz="3200" spc="-2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3">
                <a:tc>
                  <a:txBody>
                    <a:bodyPr/>
                    <a:lstStyle/>
                    <a:p>
                      <a:pPr marL="31750">
                        <a:lnSpc>
                          <a:spcPts val="3420"/>
                        </a:lnSpc>
                      </a:pP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dtype:</a:t>
                      </a:r>
                      <a:r>
                        <a:rPr sz="3200" spc="-2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spc="-5" dirty="0">
                          <a:solidFill>
                            <a:srgbClr val="F47163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float64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69339" y="1789140"/>
          <a:ext cx="10746105" cy="2849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0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2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0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6912">
                <a:tc>
                  <a:txBody>
                    <a:bodyPr/>
                    <a:lstStyle/>
                    <a:p>
                      <a:pPr marL="31750">
                        <a:lnSpc>
                          <a:spcPts val="3390"/>
                        </a:lnSpc>
                      </a:pPr>
                      <a:r>
                        <a:rPr sz="3200" spc="-5" dirty="0">
                          <a:solidFill>
                            <a:srgbClr val="8B8B8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数组相加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93">
                <a:tc>
                  <a:txBody>
                    <a:bodyPr/>
                    <a:lstStyle/>
                    <a:p>
                      <a:pPr marL="31750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Guangzhou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71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NaN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745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Guangzhou</a:t>
                      </a:r>
                      <a:r>
                        <a:rPr sz="3200" spc="-2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sz="3200" spc="-1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3745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NaN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31750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Beijing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Beijing</a:t>
                      </a:r>
                      <a:r>
                        <a:rPr sz="3200" spc="-2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5000.0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31750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Shanghai</a:t>
                      </a:r>
                      <a:r>
                        <a:rPr sz="3200" spc="-2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800.0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Shanghai</a:t>
                      </a:r>
                      <a:r>
                        <a:rPr sz="3200" spc="-2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570">
                <a:tc>
                  <a:txBody>
                    <a:bodyPr/>
                    <a:lstStyle/>
                    <a:p>
                      <a:pPr marL="31750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Shenzhen</a:t>
                      </a:r>
                      <a:r>
                        <a:rPr sz="3200" spc="-2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3690"/>
                        </a:lnSpc>
                      </a:pPr>
                      <a:r>
                        <a:rPr sz="3200" spc="-5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Shenzhen</a:t>
                      </a:r>
                      <a:r>
                        <a:rPr sz="3200" spc="-2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    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373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200.0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435">
                <a:tc>
                  <a:txBody>
                    <a:bodyPr/>
                    <a:lstStyle/>
                    <a:p>
                      <a:pPr marL="31750">
                        <a:lnSpc>
                          <a:spcPts val="3440"/>
                        </a:lnSpc>
                      </a:pPr>
                      <a:r>
                        <a:rPr sz="320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dtype:</a:t>
                      </a:r>
                      <a:r>
                        <a:rPr sz="3200" spc="-5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dirty="0">
                          <a:solidFill>
                            <a:srgbClr val="7BC7E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float64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8040">
                        <a:lnSpc>
                          <a:spcPts val="3440"/>
                        </a:lnSpc>
                      </a:pP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dtype:</a:t>
                      </a:r>
                      <a:r>
                        <a:rPr sz="3200" spc="-1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3200" spc="-5" dirty="0">
                          <a:solidFill>
                            <a:srgbClr val="8589D1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float64</a:t>
                      </a:r>
                      <a:endParaRPr sz="32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85925"/>
            <a:ext cx="6122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设定Series对象的name和索引名称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4996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1——Series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885945"/>
            <a:ext cx="392811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7642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  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C6939C-0B8C-4694-8402-E6352596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07" y="4655391"/>
            <a:ext cx="5168797" cy="25201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36776C-668C-439B-908B-6FA5ECA40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494" y="4639563"/>
            <a:ext cx="5847328" cy="25359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23C1F4-12FB-468A-BEFA-502160F97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007" y="1988652"/>
            <a:ext cx="5471033" cy="163203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881125"/>
            <a:ext cx="5512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创建一个DataFrame类型的数据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671567"/>
            <a:ext cx="226187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50" y="1539239"/>
            <a:ext cx="8884919" cy="2965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5373370"/>
            <a:ext cx="5591175" cy="217995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85925"/>
            <a:ext cx="5106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指定DataFrame数据的列顺序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9649" y="3551808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248661"/>
            <a:ext cx="12987527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4533900"/>
            <a:ext cx="7504430" cy="290639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106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获取DataFrame数据的列名称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431283"/>
            <a:ext cx="774954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2879597"/>
            <a:ext cx="7392923" cy="877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5575935"/>
            <a:ext cx="12587605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5106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指定DataFrame数据的索引值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823967"/>
            <a:ext cx="307276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9650" y="1751838"/>
            <a:ext cx="12296394" cy="280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5519420"/>
            <a:ext cx="5945505" cy="23545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6324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557142"/>
            <a:ext cx="433514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0485" y="1751710"/>
            <a:ext cx="7906511" cy="1618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90" y="4062095"/>
            <a:ext cx="6438900" cy="391414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4747767"/>
            <a:ext cx="449643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054352"/>
            <a:ext cx="6419850" cy="733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8389" y="957325"/>
            <a:ext cx="6324600" cy="2531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获取DataFram</a:t>
            </a:r>
            <a:r>
              <a:rPr sz="3200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数据中的某一行数据 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sz="3200" spc="-1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根据行编号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sz="3200" spc="-8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根据行索引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9650" y="3643122"/>
            <a:ext cx="6752844" cy="742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095" y="4747895"/>
            <a:ext cx="4003040" cy="32607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39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025" y="1033780"/>
            <a:ext cx="13748385" cy="2543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478145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注意！切片得到的数据对应的还是原始数据 任何修改都会</a:t>
            </a:r>
            <a:r>
              <a:rPr sz="3200" b="1" spc="-5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反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映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到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原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始</a:t>
            </a:r>
            <a:r>
              <a:rPr sz="3200" b="1" spc="10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</a:t>
            </a:r>
            <a:r>
              <a:rPr sz="3200" b="1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据</a:t>
            </a:r>
            <a:r>
              <a:rPr sz="3200" b="1" spc="-5" dirty="0">
                <a:solidFill>
                  <a:srgbClr val="F47163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516495" marR="5080">
              <a:lnSpc>
                <a:spcPts val="7680"/>
              </a:lnSpc>
              <a:spcBef>
                <a:spcPts val="54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想要一份副本不影响原始数据？ 请用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data['score'].copy()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1410" y="1837690"/>
            <a:ext cx="5918200" cy="167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8024" y="3653662"/>
            <a:ext cx="3072765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28065">
              <a:lnSpc>
                <a:spcPct val="100000"/>
              </a:lnSpc>
            </a:pP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15" y="4335145"/>
            <a:ext cx="11573510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6324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修改DataFrame数据中的某一列数据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3884167"/>
            <a:ext cx="307340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28065">
              <a:lnSpc>
                <a:spcPct val="100000"/>
              </a:lnSpc>
            </a:pP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5750" y="1902460"/>
            <a:ext cx="5389880" cy="153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" y="4881880"/>
            <a:ext cx="6828790" cy="2762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2160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47163"/>
                </a:solidFill>
              </a:rPr>
              <a:t>数据展示方法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18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708" y="1884172"/>
            <a:ext cx="267525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列表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图表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B8B8B"/>
              </a:buClr>
              <a:buFont typeface="΢"/>
              <a:buAutoNum type="arabicPeriod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8B8B8B"/>
                </a:solidFill>
                <a:latin typeface="微软雅黑" panose="020B0503020204020204" charset="-122"/>
                <a:cs typeface="微软雅黑" panose="020B0503020204020204" charset="-122"/>
              </a:rPr>
              <a:t>动态交互图形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67783" y="1567434"/>
            <a:ext cx="9806940" cy="3605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6324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修改DataFrame数据中的某一列数据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112767"/>
            <a:ext cx="307340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28065">
              <a:lnSpc>
                <a:spcPct val="100000"/>
              </a:lnSpc>
            </a:pP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2025" y="1901952"/>
            <a:ext cx="9048750" cy="1552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4907280"/>
            <a:ext cx="6871335" cy="27209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9170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传入Series类型修改DataFrame数据中的某一列数据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366767"/>
            <a:ext cx="307276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43050" y="1810385"/>
            <a:ext cx="7280910" cy="2322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55" y="5012055"/>
            <a:ext cx="7454265" cy="290131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6324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删除DataFrame数据中的某一列数据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823967"/>
            <a:ext cx="307276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r>
              <a:rPr lang="zh-CN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</p:txBody>
      </p:sp>
      <p:sp>
        <p:nvSpPr>
          <p:cNvPr id="8" name="object 8"/>
          <p:cNvSpPr/>
          <p:nvPr/>
        </p:nvSpPr>
        <p:spPr>
          <a:xfrm>
            <a:off x="2951480" y="2053209"/>
            <a:ext cx="7032497" cy="1928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0" y="4824095"/>
            <a:ext cx="5346700" cy="300101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222120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根据新的索引重新排列数据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5005832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8390" y="2104390"/>
            <a:ext cx="11077194" cy="1552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25" y="5005705"/>
            <a:ext cx="635381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根据新的索引重新排列数据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9649" y="4247007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231898"/>
            <a:ext cx="12391644" cy="1533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640" y="4246880"/>
            <a:ext cx="7411720" cy="34721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489966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根据新的索引重新排列数据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将缺失位置填0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9649" y="4005072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3140201"/>
            <a:ext cx="13320523" cy="58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30" y="4246245"/>
            <a:ext cx="6866890" cy="33940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59162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扔掉包含缺失的数据（NaN）的行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559557"/>
            <a:ext cx="6880097" cy="713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8389" y="3621023"/>
            <a:ext cx="672845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扔掉全部都是缺失的数据（NaN）的行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9650" y="4313682"/>
            <a:ext cx="10045446" cy="752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09725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填充所有缺失数据为一个值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49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3011423"/>
            <a:ext cx="4899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按列填充缺失数据为不同值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50" y="1901952"/>
            <a:ext cx="7143750" cy="809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9650" y="3676650"/>
            <a:ext cx="12577571" cy="451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88389" y="4469891"/>
            <a:ext cx="287083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35" y="4705985"/>
            <a:ext cx="6673850" cy="319214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删除某一行数据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4320032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1995677"/>
            <a:ext cx="7902702" cy="1786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95" y="4992370"/>
            <a:ext cx="6674485" cy="264668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033525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筛选数据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89" y="3454908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650" y="2019299"/>
            <a:ext cx="11503152" cy="869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0" y="4416425"/>
            <a:ext cx="8832850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157" y="0"/>
            <a:ext cx="6632575" cy="8229600"/>
          </a:xfrm>
          <a:custGeom>
            <a:avLst/>
            <a:gdLst/>
            <a:ahLst/>
            <a:cxnLst/>
            <a:rect l="l" t="t" r="r" b="b"/>
            <a:pathLst>
              <a:path w="6632575" h="8229600">
                <a:moveTo>
                  <a:pt x="6632448" y="0"/>
                </a:moveTo>
                <a:lnTo>
                  <a:pt x="1731645" y="0"/>
                </a:lnTo>
                <a:lnTo>
                  <a:pt x="0" y="8229598"/>
                </a:lnTo>
                <a:lnTo>
                  <a:pt x="4900804" y="8229598"/>
                </a:lnTo>
                <a:lnTo>
                  <a:pt x="6632448" y="0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0817" y="3632200"/>
            <a:ext cx="39471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Nump</a:t>
            </a:r>
            <a:r>
              <a:rPr sz="5400" b="1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y基础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32746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从列表中筛选数据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的基础类型</a:t>
            </a:r>
            <a:r>
              <a:rPr sz="2800" spc="-5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2——DataFrame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41027" y="2443225"/>
            <a:ext cx="49022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250" y="2473451"/>
            <a:ext cx="8216646" cy="355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155" y="3176905"/>
            <a:ext cx="5039360" cy="27781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53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1719325"/>
            <a:ext cx="11222355" cy="1311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利用groupby对数据进行分组并计算sum, mean等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545830">
              <a:lnSpc>
                <a:spcPct val="100000"/>
              </a:lnSpc>
              <a:spcBef>
                <a:spcPts val="246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1855" y="3159760"/>
            <a:ext cx="7753350" cy="3409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255" y="3190875"/>
            <a:ext cx="4968875" cy="334708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185925"/>
            <a:ext cx="61182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数据排序——按索引名称升序排列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54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9649" y="3378708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50" y="2141220"/>
            <a:ext cx="9402317" cy="780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80" y="4177665"/>
            <a:ext cx="8356600" cy="355473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074" y="1064640"/>
            <a:ext cx="61182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数据排序——按索引名称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降序排列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55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339" y="3110103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9340" y="2001774"/>
            <a:ext cx="12039600" cy="61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705" y="3902075"/>
            <a:ext cx="7634605" cy="297624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69303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数据排序——按某一列的数据进行排序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56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9339" y="4101338"/>
            <a:ext cx="30734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50" y="2907030"/>
            <a:ext cx="12577571" cy="771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305" y="4870450"/>
            <a:ext cx="6577330" cy="257556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262125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数据汇总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5847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的基础类型</a:t>
            </a:r>
            <a:r>
              <a:rPr sz="2800" spc="-5" dirty="0">
                <a:solidFill>
                  <a:srgbClr val="F47163"/>
                </a:solidFill>
              </a:rPr>
              <a:t>2——DataFrame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57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89" y="4140708"/>
            <a:ext cx="6937375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35195" y="2242438"/>
            <a:ext cx="5907023" cy="943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635" y="4140835"/>
            <a:ext cx="9726295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719325"/>
            <a:ext cx="28689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一些常用的方法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498" y="302768"/>
            <a:ext cx="3015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</a:rPr>
              <a:t>Pandas</a:t>
            </a:r>
            <a:r>
              <a:rPr sz="2800" dirty="0">
                <a:solidFill>
                  <a:srgbClr val="F47163"/>
                </a:solidFill>
              </a:rPr>
              <a:t>的统计方法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58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3236" y="2541651"/>
          <a:ext cx="8147050" cy="4773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1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5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函数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b="1" spc="35" dirty="0">
                          <a:solidFill>
                            <a:srgbClr val="FFFFFF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说明</a:t>
                      </a:r>
                      <a:endParaRPr sz="285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4CA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count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计算非</a:t>
                      </a: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NaN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数据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数量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min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计算最小、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大值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argmin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sz="2850" spc="1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argmax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计算最小、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最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大</a:t>
                      </a: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位置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sum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计算数值的和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mean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计算平均数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median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计算中位数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var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计算方差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3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15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std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2850" spc="30" dirty="0">
                          <a:solidFill>
                            <a:srgbClr val="3E3E3E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计算标准差</a:t>
                      </a:r>
                      <a:endParaRPr sz="2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389" y="1410970"/>
            <a:ext cx="42938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60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39606" y="1419860"/>
            <a:ext cx="5511800" cy="50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</a:t>
            </a:r>
            <a:r>
              <a:rPr lang="zh-CN"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</p:txBody>
      </p:sp>
      <p:sp>
        <p:nvSpPr>
          <p:cNvPr id="7" name="object 7"/>
          <p:cNvSpPr/>
          <p:nvPr/>
        </p:nvSpPr>
        <p:spPr>
          <a:xfrm>
            <a:off x="1009650" y="2673476"/>
            <a:ext cx="7653527" cy="3473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365" y="2673350"/>
            <a:ext cx="4466590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61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89" y="1140155"/>
            <a:ext cx="12034520" cy="154114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两个DataFrame进行合并，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不指定连接方式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160385">
              <a:lnSpc>
                <a:spcPct val="100000"/>
              </a:lnSpc>
              <a:spcBef>
                <a:spcPts val="21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50" y="2122932"/>
            <a:ext cx="7791450" cy="4105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175" y="2896870"/>
            <a:ext cx="3725545" cy="272986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498" y="302768"/>
            <a:ext cx="2660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Pandas</a:t>
            </a:r>
            <a:r>
              <a:rPr sz="2800" dirty="0">
                <a:solidFill>
                  <a:srgbClr val="F47163"/>
                </a:solidFill>
                <a:latin typeface="微软雅黑" panose="020B0503020204020204" charset="-122"/>
                <a:cs typeface="微软雅黑" panose="020B0503020204020204" charset="-122"/>
              </a:rPr>
              <a:t>数据合并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1836"/>
            <a:ext cx="476250" cy="661670"/>
          </a:xfrm>
          <a:custGeom>
            <a:avLst/>
            <a:gdLst/>
            <a:ahLst/>
            <a:cxnLst/>
            <a:rect l="l" t="t" r="r" b="b"/>
            <a:pathLst>
              <a:path w="476250" h="661669">
                <a:moveTo>
                  <a:pt x="0" y="661416"/>
                </a:moveTo>
                <a:lnTo>
                  <a:pt x="476250" y="661416"/>
                </a:lnTo>
                <a:lnTo>
                  <a:pt x="476250" y="0"/>
                </a:lnTo>
                <a:lnTo>
                  <a:pt x="0" y="0"/>
                </a:lnTo>
                <a:lnTo>
                  <a:pt x="0" y="661416"/>
                </a:lnTo>
                <a:close/>
              </a:path>
            </a:pathLst>
          </a:custGeom>
          <a:solidFill>
            <a:srgbClr val="F47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602" y="413258"/>
            <a:ext cx="24066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FBFBFB"/>
                </a:solidFill>
                <a:latin typeface="微软雅黑" panose="020B0503020204020204" charset="-122"/>
                <a:cs typeface="微软雅黑" panose="020B0503020204020204" charset="-122"/>
              </a:rPr>
              <a:t>62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9650" y="2122932"/>
            <a:ext cx="7876794" cy="4133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8389" y="1140155"/>
            <a:ext cx="12035790" cy="6106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两个DataFrame进行合并，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指定连接方式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160385">
              <a:lnSpc>
                <a:spcPct val="100000"/>
              </a:lnSpc>
              <a:spcBef>
                <a:spcPts val="2130"/>
              </a:spcBef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输出结果：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8363585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data1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key</a:t>
            </a:r>
            <a:r>
              <a:rPr sz="3200" spc="155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data2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715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0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  </a:t>
            </a:r>
            <a:r>
              <a:rPr sz="3200" spc="154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8.0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6985" algn="r">
              <a:lnSpc>
                <a:spcPct val="100000"/>
              </a:lnSpc>
            </a:pP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      3   a  </a:t>
            </a:r>
            <a:r>
              <a:rPr sz="3200" spc="15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8.0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715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  </a:t>
            </a:r>
            <a:r>
              <a:rPr sz="3200" spc="154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715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  </a:t>
            </a:r>
            <a:r>
              <a:rPr sz="3200" spc="154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9.0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715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  </a:t>
            </a:r>
            <a:r>
              <a:rPr sz="3200" spc="154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7.0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R="5080" algn="r">
              <a:lnSpc>
                <a:spcPct val="100000"/>
              </a:lnSpc>
            </a:pP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    </a:t>
            </a:r>
            <a:r>
              <a:rPr sz="3200" spc="159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6 </a:t>
            </a:r>
            <a:r>
              <a:rPr sz="3200" spc="160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  </a:t>
            </a:r>
            <a:r>
              <a:rPr sz="3200" spc="1560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NaN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8B8B8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还可以使用</a:t>
            </a:r>
            <a:r>
              <a:rPr sz="3200" spc="-5" dirty="0">
                <a:solidFill>
                  <a:srgbClr val="F4716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left、right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515" y="2729865"/>
            <a:ext cx="4246880" cy="35572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1530</Words>
  <Application>Microsoft Office PowerPoint</Application>
  <PresentationFormat>自定义</PresentationFormat>
  <Paragraphs>610</Paragraphs>
  <Slides>118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28" baseType="lpstr">
      <vt:lpstr>΢</vt:lpstr>
      <vt:lpstr>Microsoft JhengHei</vt:lpstr>
      <vt:lpstr>方正小标宋简体</vt:lpstr>
      <vt:lpstr>华文中宋</vt:lpstr>
      <vt:lpstr>宋体</vt:lpstr>
      <vt:lpstr>微软雅黑</vt:lpstr>
      <vt:lpstr>Arial</vt:lpstr>
      <vt:lpstr>Calibri</vt:lpstr>
      <vt:lpstr>Times New Roman</vt:lpstr>
      <vt:lpstr>Office Theme</vt:lpstr>
      <vt:lpstr>PowerPoint 演示文稿</vt:lpstr>
      <vt:lpstr>数据分析基础</vt:lpstr>
      <vt:lpstr>PowerPoint 演示文稿</vt:lpstr>
      <vt:lpstr>数据处理的一般流程</vt:lpstr>
      <vt:lpstr>数据收集方法</vt:lpstr>
      <vt:lpstr>数据预处理方法</vt:lpstr>
      <vt:lpstr>数据处理方法</vt:lpstr>
      <vt:lpstr>数据展示方法</vt:lpstr>
      <vt:lpstr>Numpy基础</vt:lpstr>
      <vt:lpstr>为什么用Numpy</vt:lpstr>
      <vt:lpstr>？Numpy有多快</vt:lpstr>
      <vt:lpstr>PowerPoint 演示文稿</vt:lpstr>
      <vt:lpstr>PowerPoint 演示文稿</vt:lpstr>
      <vt:lpstr>安装Numpy</vt:lpstr>
      <vt:lpstr>新建一个Python文件</vt:lpstr>
      <vt:lpstr>Numpy的基础类型——ndarray</vt:lpstr>
      <vt:lpstr>PowerPoint 演示文稿</vt:lpstr>
      <vt:lpstr>PowerPoint 演示文稿</vt:lpstr>
      <vt:lpstr>Numpy的基础类型——ndarray</vt:lpstr>
      <vt:lpstr>Numpy的基础类型——ndarray</vt:lpstr>
      <vt:lpstr>Numpy的基础类型——ndarray</vt:lpstr>
      <vt:lpstr>Numpy的基础类型——ndarray</vt:lpstr>
      <vt:lpstr>Numpy的基础类型——ndarray</vt:lpstr>
      <vt:lpstr>Numpy的基础类型——ndarray</vt:lpstr>
      <vt:lpstr>PowerPoint 演示文稿</vt:lpstr>
      <vt:lpstr>Numpy的基础类型——ndarray</vt:lpstr>
      <vt:lpstr>PowerPoint 演示文稿</vt:lpstr>
      <vt:lpstr>PowerPoint 演示文稿</vt:lpstr>
      <vt:lpstr>ndarray的运算</vt:lpstr>
      <vt:lpstr>ndarray的运算</vt:lpstr>
      <vt:lpstr>ndarray的运算</vt:lpstr>
      <vt:lpstr>ndarray的运算</vt:lpstr>
      <vt:lpstr>ndarray的运算</vt:lpstr>
      <vt:lpstr>ndarray的运算</vt:lpstr>
      <vt:lpstr>ndarray的运算</vt:lpstr>
      <vt:lpstr>ndarray的运算</vt:lpstr>
      <vt:lpstr>ndarray的运算</vt:lpstr>
      <vt:lpstr>PowerPoint 演示文稿</vt:lpstr>
      <vt:lpstr>PowerPoint 演示文稿</vt:lpstr>
      <vt:lpstr>PowerPoint 演示文稿</vt:lpstr>
      <vt:lpstr>统计书本的平均评分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Pandas = Panel Data</vt:lpstr>
      <vt:lpstr>Pandas  数据结构</vt:lpstr>
      <vt:lpstr>为什么用Pandas</vt:lpstr>
      <vt:lpstr>Pandas数据结构</vt:lpstr>
      <vt:lpstr>安装Pandas</vt:lpstr>
      <vt:lpstr>PowerPoint 演示文稿</vt:lpstr>
      <vt:lpstr>Pandas的基础类型1——Series</vt:lpstr>
      <vt:lpstr>PowerPoint 演示文稿</vt:lpstr>
      <vt:lpstr>Pandas的基础类型1——Series</vt:lpstr>
      <vt:lpstr>PowerPoint 演示文稿</vt:lpstr>
      <vt:lpstr>PowerPoint 演示文稿</vt:lpstr>
      <vt:lpstr>PowerPoint 演示文稿</vt:lpstr>
      <vt:lpstr>Pandas的基础类型1——Series</vt:lpstr>
      <vt:lpstr>Pandas的基础类型1——Series</vt:lpstr>
      <vt:lpstr>Pandas的基础类型1——Series</vt:lpstr>
      <vt:lpstr>PowerPoint 演示文稿</vt:lpstr>
      <vt:lpstr>Pandas的基础类型1——Series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Pandas的基础类型1——Series</vt:lpstr>
      <vt:lpstr>Pandas的基础类型1——Series</vt:lpstr>
      <vt:lpstr>PowerPoint 演示文稿</vt:lpstr>
      <vt:lpstr>Pandas的基础类型2——DataFrame</vt:lpstr>
      <vt:lpstr>Pandas的基础类型2——DataFrame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PowerPoint 演示文稿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Pandas的基础类型2——DataFrame</vt:lpstr>
      <vt:lpstr>Pandas的统计方法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Pandas  文件存取</vt:lpstr>
      <vt:lpstr>CSV文件</vt:lpstr>
      <vt:lpstr>Pandas文件存取</vt:lpstr>
      <vt:lpstr>Pandas文件存取</vt:lpstr>
      <vt:lpstr>Pandas文件存取</vt:lpstr>
      <vt:lpstr>Pandas文件存取</vt:lpstr>
      <vt:lpstr>Pandas文件存取</vt:lpstr>
      <vt:lpstr>PowerPoint 演示文稿</vt:lpstr>
      <vt:lpstr>Pandas文件存取</vt:lpstr>
      <vt:lpstr>PowerPoint 演示文稿</vt:lpstr>
      <vt:lpstr>PowerPoint 演示文稿</vt:lpstr>
      <vt:lpstr>分析热门标签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LOARA</cp:lastModifiedBy>
  <cp:revision>34</cp:revision>
  <dcterms:created xsi:type="dcterms:W3CDTF">2020-04-13T04:04:00Z</dcterms:created>
  <dcterms:modified xsi:type="dcterms:W3CDTF">2020-10-21T09:17:07Z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2018-09-08T00:00:00Z</vt:filetime>
  </property>
  <property fmtid="{D5CDD505-2E9C-101B-9397-08002B2CF9AE}" pid="3" name="LastSaved">
    <vt:filetime>2020-04-13T00:00:00Z</vt:filetime>
  </property>
  <property fmtid="{D5CDD505-2E9C-101B-9397-08002B2CF9AE}" pid="4" name="KSOProductBuildVer">
    <vt:lpwstr>2052-11.1.0.9999</vt:lpwstr>
  </property>
</Properties>
</file>